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8" r:id="rId6"/>
    <p:sldMasterId id="2147483686" r:id="rId7"/>
    <p:sldMasterId id="2147483697" r:id="rId8"/>
    <p:sldMasterId id="2147483708" r:id="rId9"/>
    <p:sldMasterId id="2147483718" r:id="rId10"/>
  </p:sldMasterIdLst>
  <p:notesMasterIdLst>
    <p:notesMasterId r:id="rId42"/>
  </p:notesMasterIdLst>
  <p:sldIdLst>
    <p:sldId id="2147473468" r:id="rId11"/>
    <p:sldId id="2147473469" r:id="rId12"/>
    <p:sldId id="2147473478" r:id="rId13"/>
    <p:sldId id="7566" r:id="rId14"/>
    <p:sldId id="7677" r:id="rId15"/>
    <p:sldId id="2147473476" r:id="rId16"/>
    <p:sldId id="2147473472" r:id="rId17"/>
    <p:sldId id="2147473473" r:id="rId18"/>
    <p:sldId id="2147473474" r:id="rId19"/>
    <p:sldId id="2147473475" r:id="rId20"/>
    <p:sldId id="2147473442" r:id="rId21"/>
    <p:sldId id="2147473480" r:id="rId22"/>
    <p:sldId id="417" r:id="rId23"/>
    <p:sldId id="2147473479" r:id="rId24"/>
    <p:sldId id="7387" r:id="rId25"/>
    <p:sldId id="2147473188" r:id="rId26"/>
    <p:sldId id="1752" r:id="rId27"/>
    <p:sldId id="2147473299" r:id="rId28"/>
    <p:sldId id="2147473304" r:id="rId29"/>
    <p:sldId id="2147377019" r:id="rId30"/>
    <p:sldId id="2147377020" r:id="rId31"/>
    <p:sldId id="2147377022" r:id="rId32"/>
    <p:sldId id="2147377023" r:id="rId33"/>
    <p:sldId id="2147473477" r:id="rId34"/>
    <p:sldId id="2147473378" r:id="rId35"/>
    <p:sldId id="420" r:id="rId36"/>
    <p:sldId id="7417" r:id="rId37"/>
    <p:sldId id="1709" r:id="rId38"/>
    <p:sldId id="7385" r:id="rId39"/>
    <p:sldId id="2147473305" r:id="rId40"/>
    <p:sldId id="387" r:id="rId41"/>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F4A5DD-EC58-9175-174F-7512F03EC642}" name="Laier Eva-Lena" initials="LEL" userId="S::eva-lena.laier@uppsala.se::009d0662-2e74-4958-bc3e-febcfdfa39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DED"/>
    <a:srgbClr val="EBE1EA"/>
    <a:srgbClr val="009900"/>
    <a:srgbClr val="FAD6F4"/>
    <a:srgbClr val="F9CFF2"/>
    <a:srgbClr val="99CC00"/>
    <a:srgbClr val="E6E6E6"/>
    <a:srgbClr val="CCCC00"/>
    <a:srgbClr val="6699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4" autoAdjust="0"/>
    <p:restoredTop sz="83172" autoAdjust="0"/>
  </p:normalViewPr>
  <p:slideViewPr>
    <p:cSldViewPr snapToGrid="0">
      <p:cViewPr varScale="1">
        <p:scale>
          <a:sx n="52" d="100"/>
          <a:sy n="52" d="100"/>
        </p:scale>
        <p:origin x="1232"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uppsalakommun1.sharepoint.com/sites/VerksamhetsuppfljningKF/Shared%20Documents/General/2025/&#197;rsredovisning/Diagram/Diagram%20dec%202025.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0814083302752E-2"/>
          <c:y val="7.0554855941357034E-2"/>
          <c:w val="0.91420681231967837"/>
          <c:h val="0.67492626179161819"/>
        </c:manualLayout>
      </c:layout>
      <c:barChart>
        <c:barDir val="col"/>
        <c:grouping val="stacked"/>
        <c:varyColors val="0"/>
        <c:ser>
          <c:idx val="0"/>
          <c:order val="0"/>
          <c:tx>
            <c:strRef>
              <c:f>augusti!$B$13</c:f>
              <c:strCache>
                <c:ptCount val="1"/>
                <c:pt idx="0">
                  <c:v>Färdigt</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augusti!$A$14:$A$17</c:f>
              <c:strCache>
                <c:ptCount val="4"/>
                <c:pt idx="0">
                  <c:v>Ekonomin</c:v>
                </c:pt>
                <c:pt idx="1">
                  <c:v>Jobben</c:v>
                </c:pt>
                <c:pt idx="2">
                  <c:v>Klimatet</c:v>
                </c:pt>
                <c:pt idx="3">
                  <c:v>Tryggheten</c:v>
                </c:pt>
              </c:strCache>
            </c:strRef>
          </c:cat>
          <c:val>
            <c:numRef>
              <c:f>augusti!$B$14:$B$17</c:f>
              <c:numCache>
                <c:formatCode>General</c:formatCode>
                <c:ptCount val="4"/>
                <c:pt idx="0">
                  <c:v>1</c:v>
                </c:pt>
                <c:pt idx="1">
                  <c:v>2</c:v>
                </c:pt>
                <c:pt idx="3">
                  <c:v>4</c:v>
                </c:pt>
              </c:numCache>
            </c:numRef>
          </c:val>
          <c:extLst>
            <c:ext xmlns:c16="http://schemas.microsoft.com/office/drawing/2014/chart" uri="{C3380CC4-5D6E-409C-BE32-E72D297353CC}">
              <c16:uniqueId val="{00000000-1AE6-4301-B1B1-BCBEC04A2E95}"/>
            </c:ext>
          </c:extLst>
        </c:ser>
        <c:ser>
          <c:idx val="1"/>
          <c:order val="1"/>
          <c:tx>
            <c:strRef>
              <c:f>augusti!$C$13</c:f>
              <c:strCache>
                <c:ptCount val="1"/>
                <c:pt idx="0">
                  <c:v>Enligt plan</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augusti!$A$14:$A$17</c:f>
              <c:strCache>
                <c:ptCount val="4"/>
                <c:pt idx="0">
                  <c:v>Ekonomin</c:v>
                </c:pt>
                <c:pt idx="1">
                  <c:v>Jobben</c:v>
                </c:pt>
                <c:pt idx="2">
                  <c:v>Klimatet</c:v>
                </c:pt>
                <c:pt idx="3">
                  <c:v>Tryggheten</c:v>
                </c:pt>
              </c:strCache>
            </c:strRef>
          </c:cat>
          <c:val>
            <c:numRef>
              <c:f>augusti!$C$14:$C$17</c:f>
              <c:numCache>
                <c:formatCode>General</c:formatCode>
                <c:ptCount val="4"/>
                <c:pt idx="0">
                  <c:v>10</c:v>
                </c:pt>
                <c:pt idx="1">
                  <c:v>13</c:v>
                </c:pt>
                <c:pt idx="2">
                  <c:v>7</c:v>
                </c:pt>
                <c:pt idx="3">
                  <c:v>9</c:v>
                </c:pt>
              </c:numCache>
            </c:numRef>
          </c:val>
          <c:extLst>
            <c:ext xmlns:c16="http://schemas.microsoft.com/office/drawing/2014/chart" uri="{C3380CC4-5D6E-409C-BE32-E72D297353CC}">
              <c16:uniqueId val="{00000001-1AE6-4301-B1B1-BCBEC04A2E95}"/>
            </c:ext>
          </c:extLst>
        </c:ser>
        <c:ser>
          <c:idx val="2"/>
          <c:order val="2"/>
          <c:tx>
            <c:strRef>
              <c:f>augusti!$D$13</c:f>
              <c:strCache>
                <c:ptCount val="1"/>
                <c:pt idx="0">
                  <c:v>Ej enligt plan</c:v>
                </c:pt>
              </c:strCache>
            </c:strRef>
          </c:tx>
          <c:spPr>
            <a:solidFill>
              <a:srgbClr val="FED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augusti!$A$14:$A$17</c:f>
              <c:strCache>
                <c:ptCount val="4"/>
                <c:pt idx="0">
                  <c:v>Ekonomin</c:v>
                </c:pt>
                <c:pt idx="1">
                  <c:v>Jobben</c:v>
                </c:pt>
                <c:pt idx="2">
                  <c:v>Klimatet</c:v>
                </c:pt>
                <c:pt idx="3">
                  <c:v>Tryggheten</c:v>
                </c:pt>
              </c:strCache>
            </c:strRef>
          </c:cat>
          <c:val>
            <c:numRef>
              <c:f>augusti!$D$14:$D$17</c:f>
              <c:numCache>
                <c:formatCode>General</c:formatCode>
                <c:ptCount val="4"/>
              </c:numCache>
            </c:numRef>
          </c:val>
          <c:extLst>
            <c:ext xmlns:c16="http://schemas.microsoft.com/office/drawing/2014/chart" uri="{C3380CC4-5D6E-409C-BE32-E72D297353CC}">
              <c16:uniqueId val="{00000002-1AE6-4301-B1B1-BCBEC04A2E95}"/>
            </c:ext>
          </c:extLst>
        </c:ser>
        <c:ser>
          <c:idx val="3"/>
          <c:order val="3"/>
          <c:tx>
            <c:strRef>
              <c:f>augusti!$E$13</c:f>
              <c:strCache>
                <c:ptCount val="1"/>
                <c:pt idx="0">
                  <c:v>Stoppat</c:v>
                </c:pt>
              </c:strCache>
            </c:strRef>
          </c:tx>
          <c:spPr>
            <a:solidFill>
              <a:schemeClr val="accent6"/>
            </a:solidFill>
            <a:ln>
              <a:noFill/>
            </a:ln>
            <a:effectLst/>
          </c:spPr>
          <c:invertIfNegative val="0"/>
          <c:cat>
            <c:strRef>
              <c:f>augusti!$A$14:$A$17</c:f>
              <c:strCache>
                <c:ptCount val="4"/>
                <c:pt idx="0">
                  <c:v>Ekonomin</c:v>
                </c:pt>
                <c:pt idx="1">
                  <c:v>Jobben</c:v>
                </c:pt>
                <c:pt idx="2">
                  <c:v>Klimatet</c:v>
                </c:pt>
                <c:pt idx="3">
                  <c:v>Tryggheten</c:v>
                </c:pt>
              </c:strCache>
            </c:strRef>
          </c:cat>
          <c:val>
            <c:numRef>
              <c:f>augusti!$E$14:$E$17</c:f>
              <c:numCache>
                <c:formatCode>General</c:formatCode>
                <c:ptCount val="4"/>
              </c:numCache>
            </c:numRef>
          </c:val>
          <c:extLst>
            <c:ext xmlns:c16="http://schemas.microsoft.com/office/drawing/2014/chart" uri="{C3380CC4-5D6E-409C-BE32-E72D297353CC}">
              <c16:uniqueId val="{00000003-1AE6-4301-B1B1-BCBEC04A2E95}"/>
            </c:ext>
          </c:extLst>
        </c:ser>
        <c:dLbls>
          <c:showLegendKey val="0"/>
          <c:showVal val="0"/>
          <c:showCatName val="0"/>
          <c:showSerName val="0"/>
          <c:showPercent val="0"/>
          <c:showBubbleSize val="0"/>
        </c:dLbls>
        <c:gapWidth val="80"/>
        <c:overlap val="100"/>
        <c:axId val="598641720"/>
        <c:axId val="598642376"/>
      </c:barChart>
      <c:catAx>
        <c:axId val="598641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sv-SE"/>
          </a:p>
        </c:txPr>
        <c:crossAx val="598642376"/>
        <c:crosses val="autoZero"/>
        <c:auto val="1"/>
        <c:lblAlgn val="ctr"/>
        <c:lblOffset val="100"/>
        <c:noMultiLvlLbl val="0"/>
      </c:catAx>
      <c:valAx>
        <c:axId val="598642376"/>
        <c:scaling>
          <c:orientation val="minMax"/>
          <c:max val="1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598641720"/>
        <c:crosses val="autoZero"/>
        <c:crossBetween val="between"/>
        <c:maj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chart>
  <c:spPr>
    <a:solidFill>
      <a:schemeClr val="bg1"/>
    </a:solidFill>
    <a:ln w="9525" cap="flat" cmpd="sng" algn="ctr">
      <a:solidFill>
        <a:sysClr val="windowText" lastClr="000000">
          <a:lumMod val="15000"/>
          <a:lumOff val="85000"/>
        </a:sysClr>
      </a:solidFill>
      <a:round/>
    </a:ln>
    <a:effectLst/>
  </c:spPr>
  <c:txPr>
    <a:bodyPr/>
    <a:lstStyle/>
    <a:p>
      <a:pPr>
        <a:defRPr/>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sv-SE" sz="1800">
                <a:latin typeface="+mn-lt"/>
              </a:rPr>
              <a:t>Resultat (mnkr)</a:t>
            </a:r>
          </a:p>
        </c:rich>
      </c:tx>
      <c:layout>
        <c:manualLayout>
          <c:xMode val="edge"/>
          <c:yMode val="edge"/>
          <c:x val="0"/>
          <c:y val="9.1305908374902118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sv-SE"/>
        </a:p>
      </c:txPr>
    </c:title>
    <c:autoTitleDeleted val="0"/>
    <c:plotArea>
      <c:layout>
        <c:manualLayout>
          <c:layoutTarget val="inner"/>
          <c:xMode val="edge"/>
          <c:yMode val="edge"/>
          <c:x val="1.0934878624987165E-3"/>
          <c:y val="0.1113395978013689"/>
          <c:w val="0.98013436844984536"/>
          <c:h val="0.62115903607016243"/>
        </c:manualLayout>
      </c:layout>
      <c:barChart>
        <c:barDir val="col"/>
        <c:grouping val="clustered"/>
        <c:varyColors val="0"/>
        <c:ser>
          <c:idx val="0"/>
          <c:order val="0"/>
          <c:tx>
            <c:strRef>
              <c:f>'nyckeltal kommun'!$A$6</c:f>
              <c:strCache>
                <c:ptCount val="1"/>
                <c:pt idx="0">
                  <c:v>Resultat Uppsala kommun, nämnder</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'nyckeltal kommun'!$I$5:$R$5</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'nyckeltal kommun'!$I$6:$R$6</c:f>
              <c:numCache>
                <c:formatCode>#,##0</c:formatCode>
                <c:ptCount val="10"/>
                <c:pt idx="0">
                  <c:v>380.57465937000001</c:v>
                </c:pt>
                <c:pt idx="1">
                  <c:v>580.57268000001477</c:v>
                </c:pt>
                <c:pt idx="2">
                  <c:v>428.67824052001498</c:v>
                </c:pt>
                <c:pt idx="3">
                  <c:v>474.9026442800166</c:v>
                </c:pt>
                <c:pt idx="4">
                  <c:v>979.39994012987972</c:v>
                </c:pt>
                <c:pt idx="5">
                  <c:v>1149.5383344399136</c:v>
                </c:pt>
                <c:pt idx="6">
                  <c:v>700.59558411999978</c:v>
                </c:pt>
                <c:pt idx="7">
                  <c:v>221.58262676999681</c:v>
                </c:pt>
                <c:pt idx="8">
                  <c:v>167.75699741655282</c:v>
                </c:pt>
                <c:pt idx="9">
                  <c:v>440.96865237001657</c:v>
                </c:pt>
              </c:numCache>
              <c:extLst/>
            </c:numRef>
          </c:val>
          <c:extLst>
            <c:ext xmlns:c16="http://schemas.microsoft.com/office/drawing/2014/chart" uri="{C3380CC4-5D6E-409C-BE32-E72D297353CC}">
              <c16:uniqueId val="{00000000-7E13-4E49-B110-EB5B30ACF337}"/>
            </c:ext>
          </c:extLst>
        </c:ser>
        <c:ser>
          <c:idx val="1"/>
          <c:order val="1"/>
          <c:tx>
            <c:strRef>
              <c:f>'nyckeltal kommun'!$A$7</c:f>
              <c:strCache>
                <c:ptCount val="1"/>
                <c:pt idx="0">
                  <c:v>Resultat justerat för jämförelsestörande poster </c:v>
                </c:pt>
              </c:strCache>
            </c:strRef>
          </c:tx>
          <c:spPr>
            <a:solidFill>
              <a:srgbClr val="002060">
                <a:alpha val="40000"/>
              </a:srgbClr>
            </a:solidFill>
            <a:ln>
              <a:noFill/>
            </a:ln>
            <a:effectLst/>
          </c:spPr>
          <c:invertIfNegative val="0"/>
          <c:dLbls>
            <c:dLbl>
              <c:idx val="8"/>
              <c:layout>
                <c:manualLayout>
                  <c:x val="9.5437101454993092E-3"/>
                  <c:y val="2.3933443668672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E13-4E49-B110-EB5B30ACF33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'nyckeltal kommun'!$I$5:$R$5</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'nyckeltal kommun'!$I$7:$R$7</c:f>
              <c:numCache>
                <c:formatCode>#,##0</c:formatCode>
                <c:ptCount val="10"/>
                <c:pt idx="0">
                  <c:v>440</c:v>
                </c:pt>
                <c:pt idx="1">
                  <c:v>487.88319460499997</c:v>
                </c:pt>
                <c:pt idx="2">
                  <c:v>270.9333183564969</c:v>
                </c:pt>
                <c:pt idx="3">
                  <c:v>323.10410596101656</c:v>
                </c:pt>
                <c:pt idx="4">
                  <c:v>612.28335429987965</c:v>
                </c:pt>
                <c:pt idx="5">
                  <c:v>659</c:v>
                </c:pt>
                <c:pt idx="6">
                  <c:v>779.68787571999906</c:v>
                </c:pt>
                <c:pt idx="7">
                  <c:v>588.55391796999675</c:v>
                </c:pt>
                <c:pt idx="8">
                  <c:v>138.69326469655289</c:v>
                </c:pt>
                <c:pt idx="9">
                  <c:v>441.62195391000461</c:v>
                </c:pt>
              </c:numCache>
              <c:extLst/>
            </c:numRef>
          </c:val>
          <c:extLst>
            <c:ext xmlns:c16="http://schemas.microsoft.com/office/drawing/2014/chart" uri="{C3380CC4-5D6E-409C-BE32-E72D297353CC}">
              <c16:uniqueId val="{00000001-7E13-4E49-B110-EB5B30ACF337}"/>
            </c:ext>
          </c:extLst>
        </c:ser>
        <c:dLbls>
          <c:showLegendKey val="0"/>
          <c:showVal val="0"/>
          <c:showCatName val="0"/>
          <c:showSerName val="0"/>
          <c:showPercent val="0"/>
          <c:showBubbleSize val="0"/>
        </c:dLbls>
        <c:gapWidth val="70"/>
        <c:overlap val="-6"/>
        <c:axId val="249206656"/>
        <c:axId val="249208192"/>
      </c:barChart>
      <c:lineChart>
        <c:grouping val="standard"/>
        <c:varyColors val="0"/>
        <c:ser>
          <c:idx val="2"/>
          <c:order val="2"/>
          <c:tx>
            <c:strRef>
              <c:f>'nyckeltal kommun'!$A$10</c:f>
              <c:strCache>
                <c:ptCount val="1"/>
                <c:pt idx="0">
                  <c:v>Resultat som andel av skatter, generella statsbidrag och utjämning (%)</c:v>
                </c:pt>
              </c:strCache>
            </c:strRef>
          </c:tx>
          <c:spPr>
            <a:ln w="28575" cap="rnd">
              <a:solidFill>
                <a:srgbClr val="FFC000"/>
              </a:solidFill>
              <a:round/>
            </a:ln>
            <a:effectLst/>
          </c:spPr>
          <c:marker>
            <c:symbol val="none"/>
          </c:marker>
          <c:dLbls>
            <c:dLbl>
              <c:idx val="0"/>
              <c:layout>
                <c:manualLayout>
                  <c:x val="-2.7438166668310515E-2"/>
                  <c:y val="-5.3185430374827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13-4E49-B110-EB5B30ACF337}"/>
                </c:ext>
              </c:extLst>
            </c:dLbl>
            <c:dLbl>
              <c:idx val="2"/>
              <c:layout>
                <c:manualLayout>
                  <c:x val="-4.3741499528003349E-17"/>
                  <c:y val="-2.9251986706155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E13-4E49-B110-EB5B30ACF337}"/>
                </c:ext>
              </c:extLst>
            </c:dLbl>
            <c:dLbl>
              <c:idx val="8"/>
              <c:layout>
                <c:manualLayout>
                  <c:x val="-3.5788913045624159E-3"/>
                  <c:y val="-7.4459602524758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13-4E49-B110-EB5B30ACF33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'nyckeltal kommun'!$I$5:$R$5</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'nyckeltal kommun'!$I$10:$R$10</c:f>
              <c:numCache>
                <c:formatCode>0.0%</c:formatCode>
                <c:ptCount val="10"/>
                <c:pt idx="0">
                  <c:v>3.5972421642285743E-2</c:v>
                </c:pt>
                <c:pt idx="1">
                  <c:v>5.1927840696362866E-2</c:v>
                </c:pt>
                <c:pt idx="2">
                  <c:v>3.6624243825009589E-2</c:v>
                </c:pt>
                <c:pt idx="3">
                  <c:v>3.8356552765656506E-2</c:v>
                </c:pt>
                <c:pt idx="4">
                  <c:v>7.4150350633308104E-2</c:v>
                </c:pt>
                <c:pt idx="5">
                  <c:v>8.2796843961868705E-2</c:v>
                </c:pt>
                <c:pt idx="6">
                  <c:v>4.7652949659785351E-2</c:v>
                </c:pt>
                <c:pt idx="7">
                  <c:v>1.4306491888098427E-2</c:v>
                </c:pt>
                <c:pt idx="8">
                  <c:v>1.0429813894322125E-2</c:v>
                </c:pt>
                <c:pt idx="9">
                  <c:v>2.6674055633325845E-2</c:v>
                </c:pt>
              </c:numCache>
              <c:extLst/>
            </c:numRef>
          </c:val>
          <c:smooth val="0"/>
          <c:extLst>
            <c:ext xmlns:c16="http://schemas.microsoft.com/office/drawing/2014/chart" uri="{C3380CC4-5D6E-409C-BE32-E72D297353CC}">
              <c16:uniqueId val="{00000002-7E13-4E49-B110-EB5B30ACF337}"/>
            </c:ext>
          </c:extLst>
        </c:ser>
        <c:dLbls>
          <c:showLegendKey val="0"/>
          <c:showVal val="0"/>
          <c:showCatName val="0"/>
          <c:showSerName val="0"/>
          <c:showPercent val="0"/>
          <c:showBubbleSize val="0"/>
        </c:dLbls>
        <c:marker val="1"/>
        <c:smooth val="0"/>
        <c:axId val="747471232"/>
        <c:axId val="747469312"/>
      </c:lineChart>
      <c:catAx>
        <c:axId val="249206656"/>
        <c:scaling>
          <c:orientation val="minMax"/>
        </c:scaling>
        <c:delete val="0"/>
        <c:axPos val="b"/>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sv-SE"/>
          </a:p>
        </c:txPr>
        <c:crossAx val="249208192"/>
        <c:crosses val="autoZero"/>
        <c:auto val="1"/>
        <c:lblAlgn val="ctr"/>
        <c:lblOffset val="100"/>
        <c:noMultiLvlLbl val="0"/>
      </c:catAx>
      <c:valAx>
        <c:axId val="249208192"/>
        <c:scaling>
          <c:orientation val="minMax"/>
          <c:max val="12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sv-SE"/>
          </a:p>
        </c:txPr>
        <c:crossAx val="249206656"/>
        <c:crosses val="autoZero"/>
        <c:crossBetween val="between"/>
        <c:majorUnit val="200"/>
      </c:valAx>
      <c:valAx>
        <c:axId val="74746931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sv-SE"/>
          </a:p>
        </c:txPr>
        <c:crossAx val="747471232"/>
        <c:crosses val="max"/>
        <c:crossBetween val="between"/>
      </c:valAx>
      <c:catAx>
        <c:axId val="747471232"/>
        <c:scaling>
          <c:orientation val="minMax"/>
        </c:scaling>
        <c:delete val="1"/>
        <c:axPos val="b"/>
        <c:numFmt formatCode="General" sourceLinked="1"/>
        <c:majorTickMark val="out"/>
        <c:minorTickMark val="none"/>
        <c:tickLblPos val="nextTo"/>
        <c:crossAx val="747469312"/>
        <c:crosses val="autoZero"/>
        <c:auto val="1"/>
        <c:lblAlgn val="ctr"/>
        <c:lblOffset val="100"/>
        <c:noMultiLvlLbl val="0"/>
      </c:catAx>
      <c:spPr>
        <a:noFill/>
        <a:ln>
          <a:noFill/>
        </a:ln>
        <a:effectLst/>
      </c:spPr>
    </c:plotArea>
    <c:legend>
      <c:legendPos val="b"/>
      <c:layout>
        <c:manualLayout>
          <c:xMode val="edge"/>
          <c:yMode val="edge"/>
          <c:x val="0"/>
          <c:y val="0.80073188630047976"/>
          <c:w val="1"/>
          <c:h val="0.17641835836714367"/>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solidFill>
            <a:sysClr val="windowText" lastClr="000000"/>
          </a:solidFill>
        </a:defRPr>
      </a:pPr>
      <a:endParaRPr lang="sv-SE"/>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0.88502</cdr:x>
      <cdr:y>1.81596E-7</cdr:y>
    </cdr:from>
    <cdr:to>
      <cdr:x>0.9888</cdr:x>
      <cdr:y>0.06631</cdr:y>
    </cdr:to>
    <cdr:sp macro="" textlink="">
      <cdr:nvSpPr>
        <cdr:cNvPr id="2" name="textruta 1">
          <a:extLst xmlns:a="http://schemas.openxmlformats.org/drawingml/2006/main">
            <a:ext uri="{FF2B5EF4-FFF2-40B4-BE49-F238E27FC236}">
              <a16:creationId xmlns:a16="http://schemas.microsoft.com/office/drawing/2014/main" id="{A690DB4A-B40A-DDBB-6D36-21EC02A27387}"/>
            </a:ext>
          </a:extLst>
        </cdr:cNvPr>
        <cdr:cNvSpPr txBox="1"/>
      </cdr:nvSpPr>
      <cdr:spPr>
        <a:xfrm xmlns:a="http://schemas.openxmlformats.org/drawingml/2006/main">
          <a:off x="10371906" y="1"/>
          <a:ext cx="1216281" cy="365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800" kern="1200" dirty="0"/>
            <a:t>Resultat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E267BAD9-3B82-42C8-92D0-022CDC54A9AE}" type="datetimeFigureOut">
              <a:rPr lang="sv-SE" smtClean="0"/>
              <a:t>2026-04-20</a:t>
            </a:fld>
            <a:endParaRPr lang="sv-SE"/>
          </a:p>
        </p:txBody>
      </p:sp>
      <p:sp>
        <p:nvSpPr>
          <p:cNvPr id="4" name="Platshållare för bildobjekt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10AE2A8A-39EF-4569-8E63-8AFF50C89E40}" type="slidenum">
              <a:rPr lang="sv-SE" smtClean="0"/>
              <a:t>‹#›</a:t>
            </a:fld>
            <a:endParaRPr lang="sv-SE"/>
          </a:p>
        </p:txBody>
      </p:sp>
    </p:spTree>
    <p:extLst>
      <p:ext uri="{BB962C8B-B14F-4D97-AF65-F5344CB8AC3E}">
        <p14:creationId xmlns:p14="http://schemas.microsoft.com/office/powerpoint/2010/main" val="204576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presenterar oss, Susanne och Monika (vilka vi är och vår roll/uppdrag)</a:t>
            </a:r>
          </a:p>
        </p:txBody>
      </p:sp>
      <p:sp>
        <p:nvSpPr>
          <p:cNvPr id="4" name="Platshållare för bildnummer 3"/>
          <p:cNvSpPr>
            <a:spLocks noGrp="1"/>
          </p:cNvSpPr>
          <p:nvPr>
            <p:ph type="sldNum" sz="quarter" idx="5"/>
          </p:nvPr>
        </p:nvSpPr>
        <p:spPr/>
        <p:txBody>
          <a:bodyPr/>
          <a:lstStyle/>
          <a:p>
            <a:fld id="{10AE2A8A-39EF-4569-8E63-8AFF50C89E40}" type="slidenum">
              <a:rPr lang="sv-SE" smtClean="0"/>
              <a:t>1</a:t>
            </a:fld>
            <a:endParaRPr lang="sv-SE"/>
          </a:p>
        </p:txBody>
      </p:sp>
    </p:spTree>
    <p:extLst>
      <p:ext uri="{BB962C8B-B14F-4D97-AF65-F5344CB8AC3E}">
        <p14:creationId xmlns:p14="http://schemas.microsoft.com/office/powerpoint/2010/main" val="106366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0AE2A8A-39EF-4569-8E63-8AFF50C89E40}" type="slidenum">
              <a:rPr lang="sv-SE" smtClean="0"/>
              <a:t>10</a:t>
            </a:fld>
            <a:endParaRPr lang="sv-SE"/>
          </a:p>
        </p:txBody>
      </p:sp>
    </p:spTree>
    <p:extLst>
      <p:ext uri="{BB962C8B-B14F-4D97-AF65-F5344CB8AC3E}">
        <p14:creationId xmlns:p14="http://schemas.microsoft.com/office/powerpoint/2010/main" val="3071261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4D483-6031-F990-A57A-FCFC9B4EA27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1CA2334-B52A-C2B4-7A01-92F0A7ACD6D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2ACBFC8-62AF-3BAD-9D91-DC828D6808C6}"/>
              </a:ext>
            </a:extLst>
          </p:cNvPr>
          <p:cNvSpPr>
            <a:spLocks noGrp="1"/>
          </p:cNvSpPr>
          <p:nvPr>
            <p:ph type="body" idx="1"/>
          </p:nvPr>
        </p:nvSpPr>
        <p:spPr/>
        <p:txBody>
          <a:bodyPr/>
          <a:lstStyle/>
          <a:p>
            <a:r>
              <a:rPr lang="sv-SE" dirty="0"/>
              <a:t>Monika</a:t>
            </a:r>
          </a:p>
          <a:p>
            <a:r>
              <a:rPr lang="sv-SE" dirty="0"/>
              <a:t>De senaste 10 åren, inräknat 2025, redovisade kommunen i förvaltningsform i snitt drygt 550 mnkr i årligt resultat, motsvarande drygt 4% av skatter, generella statsbidrag och utjämning.</a:t>
            </a:r>
          </a:p>
          <a:p>
            <a:endParaRPr lang="sv-SE" dirty="0"/>
          </a:p>
          <a:p>
            <a:r>
              <a:rPr lang="sv-SE" dirty="0"/>
              <a:t>2025 års resultat visar på en fortsatt stark ekonomisk ställning för kommunen trots en segdragen lågkonjunktur. </a:t>
            </a:r>
          </a:p>
          <a:p>
            <a:endParaRPr lang="sv-SE" dirty="0"/>
          </a:p>
          <a:p>
            <a:r>
              <a:rPr lang="sv-SE" dirty="0"/>
              <a:t>Årets resultat för verksamheten i förvaltningsform uppgick till 441 miljoner kronor. Det motsvarar 2,7 procent av intäkterna från skatter, generella statsbidrag och utjämning. Trots att intäkterna från skatter, generella statsbidrag och utjämning blev 109 miljoner kronor lägre än budgeterat på grund av den långdragna lågkonjunkturen, överträffades det budgeterade resultatet.</a:t>
            </a:r>
          </a:p>
          <a:p>
            <a:endParaRPr lang="sv-SE" dirty="0"/>
          </a:p>
          <a:p>
            <a:r>
              <a:rPr lang="sv-SE" dirty="0"/>
              <a:t>Nämnderna visade överskott som främst förklaras av lägre volymer inom förskolan och äldreomsorgen samt lägre kostnader för ekonomiskt bistånd och vinterväghållning. Resultatet påverkades positivt av att kostnader för ledningsflyttar inför kommande spårvägsutbyggnad förskjutits till kommande år. Endast socialnämnden visade underskott som framför allt berodde på högre vårdbehov inom barn- och ungdomsvården.</a:t>
            </a:r>
          </a:p>
        </p:txBody>
      </p:sp>
      <p:sp>
        <p:nvSpPr>
          <p:cNvPr id="4" name="Platshållare för bildnummer 3">
            <a:extLst>
              <a:ext uri="{FF2B5EF4-FFF2-40B4-BE49-F238E27FC236}">
                <a16:creationId xmlns:a16="http://schemas.microsoft.com/office/drawing/2014/main" id="{2094A174-6BD4-FFA5-0317-724F8D8E62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80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Överskottet används i finansiering av årets investeringar och på så sätt stärkts eget kapital i balansräkningen. Eget kapital står för den delen av kommunens tillgångar som har finansierats med egna medel. Ju högre andel tillgångar som har finansierats med egna medel (soliditeten) desto starkare än kommunens betalningsförmåga, det vill säga att förutsättningar att klara av sina åtaganden på längre sikt.</a:t>
            </a:r>
            <a:endParaRPr lang="sv-SE" dirty="0"/>
          </a:p>
        </p:txBody>
      </p:sp>
      <p:sp>
        <p:nvSpPr>
          <p:cNvPr id="4" name="Platshållare för bildnummer 3"/>
          <p:cNvSpPr>
            <a:spLocks noGrp="1"/>
          </p:cNvSpPr>
          <p:nvPr>
            <p:ph type="sldNum" sz="quarter" idx="5"/>
          </p:nvPr>
        </p:nvSpPr>
        <p:spPr/>
        <p:txBody>
          <a:bodyPr/>
          <a:lstStyle/>
          <a:p>
            <a:fld id="{10AE2A8A-39EF-4569-8E63-8AFF50C89E40}" type="slidenum">
              <a:rPr lang="sv-SE" smtClean="0"/>
              <a:t>12</a:t>
            </a:fld>
            <a:endParaRPr lang="sv-SE"/>
          </a:p>
        </p:txBody>
      </p:sp>
    </p:spTree>
    <p:extLst>
      <p:ext uri="{BB962C8B-B14F-4D97-AF65-F5344CB8AC3E}">
        <p14:creationId xmlns:p14="http://schemas.microsoft.com/office/powerpoint/2010/main" val="2827086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Lägre än budget framför allt </a:t>
            </a:r>
            <a:r>
              <a:rPr lang="sv-SE" dirty="0" err="1"/>
              <a:t>pga</a:t>
            </a:r>
            <a:r>
              <a:rPr lang="sv-SE" dirty="0"/>
              <a:t> fördröjningar i spårvägsprojektet jämfört med budget.</a:t>
            </a:r>
          </a:p>
          <a:p>
            <a:endParaRPr lang="sv-SE" dirty="0"/>
          </a:p>
          <a:p>
            <a:r>
              <a:rPr lang="sv-SE" dirty="0"/>
              <a:t>De största investeringarna är i skolor och förskolor, hyreslägenheter samt säkerställande av vatten och avlopps i en växande stad. </a:t>
            </a:r>
          </a:p>
          <a:p>
            <a:r>
              <a:rPr lang="sv-SE" dirty="0"/>
              <a:t>Kommunen investerar även i nytt kollektivtrafiksystem i form av spårväg samt gör strategiska markförvärv för en långsiktig stadsutveckling. </a:t>
            </a:r>
          </a:p>
          <a:p>
            <a:endParaRPr lang="sv-SE" dirty="0"/>
          </a:p>
          <a:p>
            <a:r>
              <a:rPr lang="sv-SE" dirty="0"/>
              <a:t>Investeringar finansieras genom positiva resultat eller lånefinansieras.</a:t>
            </a:r>
          </a:p>
          <a:p>
            <a:endParaRPr lang="sv-SE" dirty="0"/>
          </a:p>
          <a:p>
            <a:r>
              <a:rPr lang="sv-SE" dirty="0"/>
              <a:t>Kommunkoncernen planerar att investera 5-7 miljarder kronor per år under kommande fem år. </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7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senaste 10 år, inräknat 2025, redovisade kommunkoncernen i snitt knappt 750 mnkr i resultat, motsvarande 4,0%.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Soliditeten för kommunkoncernen ökat från 12% 2016 till 26%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Soliditeten påverkas med 2,5 % 2025 </a:t>
            </a:r>
            <a:r>
              <a:rPr lang="sv-SE" dirty="0" err="1"/>
              <a:t>resp</a:t>
            </a:r>
            <a:r>
              <a:rPr lang="sv-SE" dirty="0"/>
              <a:t> 2,7 % 2024 av förändringen i redovisning av finansiell leasing, vilket inte var beaktat när det långsiktiga målet sattes.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 Jämförelsetal 2024 är justerade med effekt av anpassning till redovisning av finansiell leasing enligt RKR R5.</a:t>
            </a:r>
          </a:p>
        </p:txBody>
      </p:sp>
      <p:sp>
        <p:nvSpPr>
          <p:cNvPr id="4" name="Platshållare för bildnummer 3"/>
          <p:cNvSpPr>
            <a:spLocks noGrp="1"/>
          </p:cNvSpPr>
          <p:nvPr>
            <p:ph type="sldNum" sz="quarter" idx="5"/>
          </p:nvPr>
        </p:nvSpPr>
        <p:spPr/>
        <p:txBody>
          <a:bodyPr/>
          <a:lstStyle/>
          <a:p>
            <a:fld id="{5777BC01-6843-4605-B090-3EA872172D71}" type="slidenum">
              <a:rPr lang="sv-SE" smtClean="0"/>
              <a:t>14</a:t>
            </a:fld>
            <a:endParaRPr lang="sv-SE"/>
          </a:p>
        </p:txBody>
      </p:sp>
    </p:spTree>
    <p:extLst>
      <p:ext uri="{BB962C8B-B14F-4D97-AF65-F5344CB8AC3E}">
        <p14:creationId xmlns:p14="http://schemas.microsoft.com/office/powerpoint/2010/main" val="781151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Susanne</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4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r>
              <a:rPr lang="sv-SE" noProof="1"/>
              <a:t>Susanne</a:t>
            </a:r>
          </a:p>
        </p:txBody>
      </p:sp>
      <p:sp>
        <p:nvSpPr>
          <p:cNvPr id="4" name="Platshållare för bild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B4267-FD12-436C-A400-74799FCF0CD5}" type="slidenum">
              <a:rPr kumimoji="0" lang="sv-SE" sz="1200" b="0" i="0" u="none" strike="noStrike" kern="1200" cap="none" spc="0" normalizeH="0" baseline="0" noProof="1"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1">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49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spcBef>
                <a:spcPts val="600"/>
              </a:spcBef>
              <a:buFont typeface="Wingdings" panose="05000000000000000000" pitchFamily="2" charset="2"/>
              <a:buChar char="§"/>
            </a:pPr>
            <a:r>
              <a:rPr lang="sv-SE" sz="1800" dirty="0"/>
              <a:t>För att Uppsala ska fortsätta växa ansvarsfullt med en bibehållen ekonomi i balans krävs </a:t>
            </a:r>
            <a:r>
              <a:rPr lang="sv-SE" sz="1800" b="1" dirty="0"/>
              <a:t>anpassning</a:t>
            </a:r>
            <a:r>
              <a:rPr lang="sv-SE" sz="1800" dirty="0"/>
              <a:t> av verksamheten utifrån förändrade demografiska förutsättningar och andra omvärldstryck. </a:t>
            </a:r>
          </a:p>
          <a:p>
            <a:pPr marL="285750" indent="-285750">
              <a:spcBef>
                <a:spcPts val="600"/>
              </a:spcBef>
              <a:buFont typeface="Wingdings" panose="05000000000000000000" pitchFamily="2" charset="2"/>
              <a:buChar char="§"/>
            </a:pPr>
            <a:r>
              <a:rPr lang="sv-SE" sz="1800" dirty="0"/>
              <a:t>Fortsätta utveckla och integrera </a:t>
            </a:r>
            <a:r>
              <a:rPr lang="sv-SE" sz="1800" b="1" dirty="0"/>
              <a:t>klimatbudget</a:t>
            </a:r>
            <a:r>
              <a:rPr lang="sv-SE" sz="1800" dirty="0"/>
              <a:t> för kommunkoncernen och kommunen som geografiskt område, samt att stegvis införa kostnads- och effektbedömningar av klimatåtgärderna. </a:t>
            </a:r>
          </a:p>
          <a:p>
            <a:pPr marL="285750" indent="-285750">
              <a:spcBef>
                <a:spcPts val="600"/>
              </a:spcBef>
              <a:buFont typeface="Wingdings" panose="05000000000000000000" pitchFamily="2" charset="2"/>
              <a:buChar char="§"/>
            </a:pPr>
            <a:r>
              <a:rPr lang="sv-SE" sz="1800" dirty="0"/>
              <a:t>Stärka och bygga ut kommunens förmåga till </a:t>
            </a:r>
            <a:r>
              <a:rPr lang="sv-SE" sz="1800" b="1" dirty="0"/>
              <a:t>krisberedskap</a:t>
            </a:r>
            <a:r>
              <a:rPr lang="sv-SE" sz="1800" dirty="0"/>
              <a:t> </a:t>
            </a:r>
            <a:r>
              <a:rPr lang="sv-SE" sz="1800" b="1" dirty="0"/>
              <a:t>och civilt försvar</a:t>
            </a:r>
            <a:r>
              <a:rPr lang="sv-SE" sz="1800" dirty="0"/>
              <a:t>. Kommunen behöver planera för att värna befolkningen, upprätthålla verksamhet och bidra till Försvarsmaktens förmåga under höjd beredskap och krig. </a:t>
            </a:r>
          </a:p>
          <a:p>
            <a:pPr marL="285750" indent="-285750">
              <a:spcBef>
                <a:spcPts val="600"/>
              </a:spcBef>
              <a:buFont typeface="Wingdings" panose="05000000000000000000" pitchFamily="2" charset="2"/>
              <a:buChar char="§"/>
            </a:pPr>
            <a:r>
              <a:rPr lang="sv-SE" sz="1800" spc="-20" dirty="0">
                <a:effectLst/>
                <a:latin typeface="Source Sans Pro" panose="020B0503030403020204" pitchFamily="34" charset="0"/>
                <a:ea typeface="Calibri" panose="020F0502020204030204" pitchFamily="34" charset="0"/>
                <a:cs typeface="Arial" panose="020B0604020202020204" pitchFamily="34" charset="0"/>
              </a:rPr>
              <a:t>Ta fram underlag över vilka kostnader som skulle uppstå och en analys av de samhällsekonomiska effekterna </a:t>
            </a:r>
            <a:r>
              <a:rPr lang="sv-SE" sz="1800" b="1" spc="-20" dirty="0">
                <a:effectLst/>
                <a:latin typeface="Source Sans Pro" panose="020B0503030403020204" pitchFamily="34" charset="0"/>
                <a:ea typeface="Calibri" panose="020F0502020204030204" pitchFamily="34" charset="0"/>
                <a:cs typeface="Arial" panose="020B0604020202020204" pitchFamily="34" charset="0"/>
              </a:rPr>
              <a:t>om spårvägsutbyggnaden skulle avbrytas efter valet </a:t>
            </a:r>
            <a:r>
              <a:rPr lang="sv-SE" sz="1800" spc="-20" dirty="0">
                <a:effectLst/>
                <a:latin typeface="Source Sans Pro" panose="020B0503030403020204" pitchFamily="34" charset="0"/>
                <a:ea typeface="Calibri" panose="020F0502020204030204" pitchFamily="34" charset="0"/>
                <a:cs typeface="Arial" panose="020B0604020202020204" pitchFamily="34" charset="0"/>
              </a:rPr>
              <a:t>för att tydliggöra förutsättningarna för spårvägsprojektet inför valet 2026. </a:t>
            </a:r>
            <a:endParaRPr lang="sv-SE" sz="1800" dirty="0"/>
          </a:p>
          <a:p>
            <a:pPr>
              <a:spcAft>
                <a:spcPts val="800"/>
              </a:spcAft>
            </a:pPr>
            <a:endParaRPr lang="sv-SE" sz="1800" spc="-20" dirty="0">
              <a:effectLst/>
              <a:latin typeface="Source Sans Pro" panose="020B0503030403020204" pitchFamily="34" charset="0"/>
              <a:ea typeface="Calibri" panose="020F050202020403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675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a:effectLst/>
                <a:latin typeface="Calibri" panose="020F0502020204030204" pitchFamily="34" charset="0"/>
                <a:ea typeface="Calibri" panose="020F0502020204030204" pitchFamily="34" charset="0"/>
                <a:cs typeface="Times New Roman" panose="02020603050405020304" pitchFamily="18" charset="0"/>
              </a:rPr>
              <a:t>Som en uppstart på kommunens arbete med Mål och budget 2025–2027 hölls 8 mars ett strategiskt seminarium med förtroendevalda, förvaltnings- och bolagsdirektörer, och fackliga representanter.</a:t>
            </a:r>
          </a:p>
          <a:p>
            <a:pPr>
              <a:lnSpc>
                <a:spcPct val="107000"/>
              </a:lnSpc>
              <a:spcAft>
                <a:spcPts val="800"/>
              </a:spcAft>
            </a:pPr>
            <a:r>
              <a:rPr lang="sv-SE" sz="1200">
                <a:effectLst/>
                <a:latin typeface="Calibri" panose="020F0502020204030204" pitchFamily="34" charset="0"/>
                <a:ea typeface="Calibri" panose="020F0502020204030204" pitchFamily="34" charset="0"/>
                <a:cs typeface="Times New Roman" panose="02020603050405020304" pitchFamily="18" charset="0"/>
              </a:rPr>
              <a:t>Under dagen bjöds deltagarna på föredragningar för att lyfta blicken och få inspiration varvat med exempel på pågående kraftsamlingar inom kommunkoncernen. Syftet var att få en samlad bild av kommunens utmaningar och möjligheter för att tillsammans kunna fortsätta utveckla Uppsala i en hållbar riktning. </a:t>
            </a:r>
            <a:endParaRPr lang="sv-SE" sz="1000">
              <a:effectLst/>
              <a:latin typeface="Calibri" panose="020F0502020204030204" pitchFamily="34" charset="0"/>
              <a:ea typeface="Calibri" panose="020F0502020204030204" pitchFamily="34" charset="0"/>
              <a:cs typeface="Times New Roman" panose="02020603050405020304" pitchFamily="18" charset="0"/>
            </a:endParaRPr>
          </a:p>
          <a:p>
            <a:r>
              <a:rPr lang="sv-SE"/>
              <a:t>Fokus under dagen var på hur vi ställer om utifrån nya utmaningar och möjligheter. Övergripande temaområden var de fyra fokusmålen: ekonomin, jobben, klimatet och tryggheten. Exempel på hur vi lever värdegrunden var en röd tråd genom dagen.</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467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Susanne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25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Monika</a:t>
            </a:r>
          </a:p>
        </p:txBody>
      </p:sp>
      <p:sp>
        <p:nvSpPr>
          <p:cNvPr id="4" name="Platshållare för bildnummer 3"/>
          <p:cNvSpPr>
            <a:spLocks noGrp="1"/>
          </p:cNvSpPr>
          <p:nvPr>
            <p:ph type="sldNum" sz="quarter" idx="5"/>
          </p:nvPr>
        </p:nvSpPr>
        <p:spPr/>
        <p:txBody>
          <a:bodyPr/>
          <a:lstStyle/>
          <a:p>
            <a:fld id="{10AE2A8A-39EF-4569-8E63-8AFF50C89E40}" type="slidenum">
              <a:rPr lang="sv-SE" smtClean="0"/>
              <a:t>2</a:t>
            </a:fld>
            <a:endParaRPr lang="sv-SE"/>
          </a:p>
        </p:txBody>
      </p:sp>
    </p:spTree>
    <p:extLst>
      <p:ext uri="{BB962C8B-B14F-4D97-AF65-F5344CB8AC3E}">
        <p14:creationId xmlns:p14="http://schemas.microsoft.com/office/powerpoint/2010/main" val="327319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rPr>
              <a:t>Monika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Alla brukare inom kommunens vård- och omsorgsverksamheter ska känna sig trygga med såväl personalen som de insatser som utförs. Detta gäller oavsett om den enskilde är i behov av vardagligt stöd eller mer omfattande vård- och omsorgsinsatser. Flera händelser visar att tryggheten för brukarna måste stärkas. Samtidigt behöver även tryggheten för medarbetarna förbättras. Åtgärder ska därför vidtas för att stärka tryggheten för såväl brukare som medarbetare inom kommunens vård- och omsorgsverksamheter. Personalkontinuiteten ska öka och insatser genomföras för att säkerställa ett nära ledarskap. Detta bland annat för att säkra kvalitet och motverka tystnadskultur.</a:t>
            </a:r>
            <a:endPar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Välbefinnande och hälsa är två viktiga faktorer som påverkar vår livskvalitet. Försämrad syn, hörsel eller rörlighet kan medföra minskad möjlighet till sociala aktiviteter och annat som tidigare skapat mening i livet. Offentliga miljöer ska utformas för tillgänglighet, trygghet och för att främja delaktighet och fysisk aktivitet. Den snabba digitala utvecklingen har medfört ett utanförskap för många äldre, där sociala gemenskaper går förlorade. Ofrivillig ensamhet ökar risken för isolering, nedsatt hälsa, demenssjukdomar och psykisk ohälsa, något som förekommer hos många äldre. Uppsala ska genomföra en bred satsning för att motverka ofrivillig ensamhet hos äldre. Fler äldre ska få ta del av den digitala utvecklingen.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Kommunen tillhandahåller specialbostäder som är särskilt anpassade för äldre personer eller personer med funktionsnedsättning, och där service och stöd kan ges. Kommunen ska öka takten i arbetet med att få fram mark, planera för nybyggnad och inleda byggande av dessa bostäder, hela processen behöver ses över och förkortas. Befolkningen blir äldre vilket innebär att behovet av vård- och omsorgsboenden och specialbostäder ökar. I Uppsala finns en brist på bostäder med särskild service enligt LSS (lagen om stöd och service till vissa funktionshindrade). Det behövs även fler LSS-bostäder inom socialpsykiatrin. Det leder till att personer som har behov av stöd i sitt vardagsliv tvingas vänta länge på att flytta hemifrån eller till ett mer anpassat boende. Till år 2030 ska kommunen ha byggt nya vård- och omsorgsboenden i Storvreta, Ulleråker och på ytterligare två platser för att möta behovet. Även ett center för korttidsplatser samt minst 100 LSS-lägenheter ska stå klara till år 2030.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93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rPr>
              <a:t>Susanne</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r>
              <a:rPr lang="sv-SE" sz="1200" kern="1200" dirty="0">
                <a:solidFill>
                  <a:schemeClr val="tx1"/>
                </a:solidFill>
                <a:effectLst/>
                <a:latin typeface="+mn-lt"/>
                <a:ea typeface="+mn-ea"/>
                <a:cs typeface="+mn-cs"/>
              </a:rPr>
              <a:t>Den fysiska planeringen och samhällsbyggandet behöver utgå från de behov som finns hos både nuvarande och framtida generationer. Invånare, näringsliv, akademi och civilsamhälle har kunskap om hur behoven i samhället ser ut och deras engagemang bidrar till en levande demokrati. Det är också viktigt att utveckla formerna för medborgardialoger så att fler röster fångas upp och fler kommer till tals. Kommunen behöver därför synliggöra medborgardialogerna och stärka förutsättningarna för dialoger och delaktighet kring kontinuerlig översiktsplanering och andra tidiga skeden av samhällsbyggandet som ett led i att bygga ett hållbart samhälle. Stadsdels- och bygderåd ska involveras i tidiga skeden av samhällsbyggandet.</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Uppsala kommun ska delta i Uppsala universitets och Sveriges lantbruksuniversitets förberedelser för sina respektive jubileum år 2027, Uppsala universitet 550 år samt Sveriges lantbruksuniversitet 50 år. I förberedelserna inför jubileumsåret ska åtgärder och aktiviteter för att uppmärksamma jubileumsfirandena planeras. Under 2027 firar även Vaksalaskolan 100 år och Uppsala konsert och kongress (UKK) 20 år vilket ska uppmärksammas genom olika aktiviteter och evenemang med fokus på framtidstro och lokalt engagemang.</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066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rPr>
              <a:t>Susanne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27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rPr>
              <a:t>Susanne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a:spcAft>
                <a:spcPts val="800"/>
              </a:spcAft>
            </a:pPr>
            <a:r>
              <a:rPr lang="sv-SE" sz="1800" dirty="0"/>
              <a:t>Med gemensamma prioriteringar arbetar kommunen och polisen för nolltolerans mot brott och för ett tryggare Uppsala på både kort och lång sikt. Kommunen ska vara en samlande aktör för att vända utvecklingen i utsatta områden, förebygga skjutningar och grovt våld och motverka rekrytering av unga till kriminella grupperingar. Kommunen ska arbeta systematiskt med att kartlägga brottslighet tillsammans med andra myndigheter och vidta riktade och beprövade åtgärder för att förebygga och förhindra kriminalitet. Samarbetet mellan kommunala förvaltningar och bolag, polismyndigheten, brottsförebyggande rådet, övriga myndigheter, näringsliv och civilsamhälle ska fördjupas och effektiviseras. Arbete med den fysiska platsens betydelse, attraktivitet och trivsel samt ökad närvaro är en del av det brottsförebyggande arbetet.</a:t>
            </a:r>
          </a:p>
          <a:p>
            <a:pPr>
              <a:spcAft>
                <a:spcPts val="800"/>
              </a:spcAft>
            </a:pPr>
            <a:endParaRPr lang="sv-SE" sz="18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a:spcAft>
                <a:spcPts val="800"/>
              </a:spcAft>
            </a:pPr>
            <a:r>
              <a:rPr lang="sv-SE" sz="1800" dirty="0"/>
              <a:t>Hemlöshet och osäkra boendeförhållanden skapar otrygghet, sociala problem och ohälsa för grupper och individer. Kommunen erbjuder härbärgen och bedriver uppsökande arbete för att motverka hemlöshet. En kartläggning ska göras av hur hemlösheten ser ut i Uppsala. Kommunens och civilsamhällets roll och insatser inom området ska även utvärderas för att säkerställa ett effektivt gemensamt skyddsnät. Syftet är att utveckla kommunens långsiktiga arbete för att förebygga och motverka hemlöshet. Den uppsökande verksamheten ska utökas till att vara aktiv både morgon och kväll alla vardagar. Det uppsökande arbetet handlar om att skapa kontakt med människor som lever i hemlöshet och motivera dem till att ta emot hjälp som möjliggör en bättre livssituation. En utredning ska göras av möjligheten att öppna ett nytt härbärge i centrala Uppsala där personer i akut hemlöshet och som har en missbruksproblematik kan få stöd. Det kan även bidra till att minska ordningsstörningar och otrygghet i staden. </a:t>
            </a:r>
          </a:p>
          <a:p>
            <a:pPr>
              <a:spcAft>
                <a:spcPts val="800"/>
              </a:spcAft>
            </a:pPr>
            <a:endParaRPr lang="sv-SE" sz="1800" dirty="0"/>
          </a:p>
          <a:p>
            <a:pPr>
              <a:spcAft>
                <a:spcPts val="800"/>
              </a:spcAft>
            </a:pPr>
            <a:r>
              <a:rPr lang="sv-SE" dirty="0"/>
              <a:t>Genom innovation, nya lösningar och stärkt samverkan ska bostadsförsörjningen stärka förutsättningarna för prisrimliga bostäder och för att fler kan hitta en bostad som passar deras livssituation. För att skapa en mer flexibel bostadsmarknad och möjliggöra för fler att skaffa ett eget boende behöver andelen hyresrätter med relativt låg hyra värnas. Vid renovering av bostäder ska eftersträvas att hyresgäster ska ha ekonomisk möjlighet att bo kvar efter renoveringen.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718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Monika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230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rPr>
              <a:t>Observera att nuvarande beslutad Mål och budget omfattar tre år, med beslut om behov och satsningar även för åren 2027-2028.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rPr>
              <a:t>De tidigare årens starka resultat möjliggör och tillåter ett tillfälligt lägre resultat. Lågkonjunkturen har gett kommunen försämrade ekonomiska förutsättningar samtidigt som kommunen har stora tillfälliga åtaganden avseende spårvägen.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rPr>
              <a:t>Den finansiella styrningen bör fortsätta riktas mot att från 2027 åter nå resultat som är minst i nivå med de långsiktiga målen.</a:t>
            </a:r>
            <a:r>
              <a:rPr lang="sv-SE" sz="1200" spc="-20" dirty="0">
                <a:solidFill>
                  <a:srgbClr val="FF0000"/>
                </a:solidFill>
                <a:effectLst/>
                <a:latin typeface="Source Sans Pro" panose="020B0503030403020204" pitchFamily="34" charset="0"/>
                <a:ea typeface="Source Sans Pro" panose="020B0503030403020204" pitchFamily="34" charset="0"/>
                <a:cs typeface="Times New Roman" panose="02020603050405020304" pitchFamily="18" charset="0"/>
              </a:rPr>
              <a:t> </a:t>
            </a:r>
            <a:endPar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rPr>
              <a:t>I nuvarande Mål och budget 2026 är startläget för 2027 ett resultat om 2,5 %. I det resultatet har nämndernas resultatförstärkande åtgärder budgeterats till 1 % (förutom undantagna som NGN, VLN, samt LSS-verksamheten och RÄN, ÖFN som beslutas av ägarsamråd).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r>
              <a:rPr lang="sv-SE" dirty="0"/>
              <a:t>Det ekonomiska startläget inför budgetberedningen kommer att uppdateras i maj. </a:t>
            </a:r>
          </a:p>
          <a:p>
            <a:endParaRPr lang="sv-SE" dirty="0"/>
          </a:p>
          <a:p>
            <a:r>
              <a:rPr lang="sv-SE" dirty="0"/>
              <a:t>På grund av valår och tidigarelagd tidsplan för budgetkonferensen har vi idag inte startläget inför budgetberedningen färdigberäknat. </a:t>
            </a:r>
          </a:p>
          <a:p>
            <a:endParaRPr lang="sv-SE" dirty="0"/>
          </a:p>
          <a:p>
            <a:r>
              <a:rPr lang="sv-SE" dirty="0"/>
              <a:t>Det råder som ni vet osäkerhet i omvärlden som påverkar prognosen för rikets konjunkturåterhämtning och i sin tur även Uppsalas ekonomiska förutsättningar. </a:t>
            </a:r>
          </a:p>
          <a:p>
            <a:endParaRPr lang="sv-SE" dirty="0"/>
          </a:p>
          <a:p>
            <a:r>
              <a:rPr lang="sv-SE" dirty="0"/>
              <a:t>För att klara de planerade höga investeringsnivåerna bör resultatet riktas till att åter nå budgeterad nivå om minst 2 % (kommunen). Utrymme för nya satsningar eller investeringar är begränsade.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spc="-20" dirty="0">
              <a:effectLst/>
              <a:latin typeface="Source Sans Pro" panose="020B0503030403020204" pitchFamily="34" charset="0"/>
              <a:ea typeface="Source Sans Pro" panose="020B050303040302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25</a:t>
            </a:fld>
            <a:endParaRPr lang="sv-SE"/>
          </a:p>
        </p:txBody>
      </p:sp>
    </p:spTree>
    <p:extLst>
      <p:ext uri="{BB962C8B-B14F-4D97-AF65-F5344CB8AC3E}">
        <p14:creationId xmlns:p14="http://schemas.microsoft.com/office/powerpoint/2010/main" val="3659793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023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Susanne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120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Susanne –bikupa två och två en stund först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8275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Susanne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91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3EF23-D2A5-8082-3244-4936BC2909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005F6B6-0E1A-613C-34DF-975C9BEF9BE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F0FCA55-23E7-0F57-7228-0536CD1A2985}"/>
              </a:ext>
            </a:extLst>
          </p:cNvPr>
          <p:cNvSpPr>
            <a:spLocks noGrp="1"/>
          </p:cNvSpPr>
          <p:nvPr>
            <p:ph type="body" idx="1"/>
          </p:nvPr>
        </p:nvSpPr>
        <p:spPr/>
        <p:txBody>
          <a:bodyPr/>
          <a:lstStyle/>
          <a:p>
            <a:r>
              <a:rPr lang="sv-SE" sz="1800" dirty="0">
                <a:effectLst/>
                <a:latin typeface="Aptos" panose="020B0004020202020204" pitchFamily="34" charset="0"/>
                <a:ea typeface="Aptos" panose="020B0004020202020204" pitchFamily="34" charset="0"/>
                <a:cs typeface="Aptos" panose="020B0004020202020204" pitchFamily="34" charset="0"/>
              </a:rPr>
              <a:t>Monika</a:t>
            </a:r>
          </a:p>
        </p:txBody>
      </p:sp>
      <p:sp>
        <p:nvSpPr>
          <p:cNvPr id="4" name="Platshållare för bildnummer 3">
            <a:extLst>
              <a:ext uri="{FF2B5EF4-FFF2-40B4-BE49-F238E27FC236}">
                <a16:creationId xmlns:a16="http://schemas.microsoft.com/office/drawing/2014/main" id="{4A41F1E7-1A80-F400-0802-918371EA4E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255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Aptos" panose="020B0004020202020204" pitchFamily="34" charset="0"/>
                <a:ea typeface="Aptos" panose="020B0004020202020204" pitchFamily="34" charset="0"/>
                <a:cs typeface="Aptos" panose="020B0004020202020204" pitchFamily="34" charset="0"/>
              </a:rPr>
              <a:t>Susanne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106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833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FF0000"/>
                </a:solidFill>
                <a:highlight>
                  <a:srgbClr val="FFFF00"/>
                </a:highlight>
              </a:rPr>
              <a:t>Susanne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FF0000"/>
                </a:solidFill>
                <a:highlight>
                  <a:srgbClr val="FFFF00"/>
                </a:highlight>
              </a:rPr>
              <a:t>Sammanfattningsvis går det bra på det stora hela i uppdragen. </a:t>
            </a:r>
            <a:endParaRPr lang="sv-SE" sz="1200" spc="-20" dirty="0">
              <a:solidFill>
                <a:srgbClr val="FF0000"/>
              </a:solidFill>
              <a:effectLst/>
              <a:highlight>
                <a:srgbClr val="FFFF00"/>
              </a:highlight>
              <a:latin typeface="Source Sans Pro" panose="020B0503030403020204" pitchFamily="34" charset="0"/>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spc="-20" dirty="0">
                <a:solidFill>
                  <a:schemeClr val="accent1"/>
                </a:solidFill>
                <a:effectLst/>
                <a:latin typeface="Source Sans Pro" panose="020B0503030403020204" pitchFamily="34" charset="0"/>
                <a:ea typeface="Calibri" panose="020F0502020204030204" pitchFamily="34" charset="0"/>
                <a:cs typeface="Times New Roman" panose="02020603050405020304" pitchFamily="18" charset="0"/>
              </a:rPr>
              <a:t>Bedömningen grundar sig på målområdesbedömningarna nedan inklusive indikatorer, de målbedömningar som kommunens nämnder och bolag har gjort och på att de finansiella målen över tid bedöms vara uppfyllda. </a:t>
            </a:r>
            <a:endParaRPr lang="sv-SE" dirty="0"/>
          </a:p>
          <a:p>
            <a:endParaRPr lang="sv-SE" dirty="0"/>
          </a:p>
        </p:txBody>
      </p:sp>
      <p:sp>
        <p:nvSpPr>
          <p:cNvPr id="4" name="Slide Number Placeholder 3"/>
          <p:cNvSpPr>
            <a:spLocks noGrp="1"/>
          </p:cNvSpPr>
          <p:nvPr>
            <p:ph type="sldNum" sz="quarter" idx="5"/>
          </p:nvPr>
        </p:nvSpPr>
        <p:spPr/>
        <p:txBody>
          <a:bodyPr/>
          <a:lstStyle/>
          <a:p>
            <a:fld id="{10AE2A8A-39EF-4569-8E63-8AFF50C89E40}" type="slidenum">
              <a:rPr lang="sv-SE" smtClean="0"/>
              <a:t>4</a:t>
            </a:fld>
            <a:endParaRPr lang="sv-SE"/>
          </a:p>
        </p:txBody>
      </p:sp>
    </p:spTree>
    <p:extLst>
      <p:ext uri="{BB962C8B-B14F-4D97-AF65-F5344CB8AC3E}">
        <p14:creationId xmlns:p14="http://schemas.microsoft.com/office/powerpoint/2010/main" val="890021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90000"/>
              </a:lnSpc>
              <a:spcBef>
                <a:spcPts val="1000"/>
              </a:spcBef>
              <a:spcAft>
                <a:spcPts val="600"/>
              </a:spcAft>
            </a:pPr>
            <a:r>
              <a:rPr lang="sv-SE">
                <a:solidFill>
                  <a:srgbClr val="FF0000"/>
                </a:solidFill>
                <a:highlight>
                  <a:srgbClr val="FFFF00"/>
                </a:highlight>
              </a:rPr>
              <a:t>Sammanfattningsvis går det bra på det stora hela i uppdragen. </a:t>
            </a:r>
            <a:endParaRPr lang="sv-SE" sz="1200" spc="-20">
              <a:solidFill>
                <a:srgbClr val="FF0000"/>
              </a:solidFill>
              <a:effectLst/>
              <a:highlight>
                <a:srgbClr val="FFFF00"/>
              </a:highlight>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245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spc="-20" dirty="0">
                <a:effectLst/>
                <a:latin typeface="Source Sans Pro" panose="020B0503030403020204" pitchFamily="34" charset="0"/>
                <a:ea typeface="Calibri" panose="020F0502020204030204" pitchFamily="34" charset="0"/>
                <a:cs typeface="Arial" panose="020B0604020202020204" pitchFamily="34" charset="0"/>
              </a:rPr>
              <a:t>Susanne </a:t>
            </a:r>
          </a:p>
          <a:p>
            <a:r>
              <a:rPr lang="sv-SE" b="1" dirty="0"/>
              <a:t>De uppdrag som är färdiga är: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spc="-20" dirty="0">
                <a:effectLst/>
                <a:latin typeface="Source Sans Pro" panose="020B0503030403020204" pitchFamily="34" charset="0"/>
                <a:ea typeface="Yu Gothic Light" panose="020B0300000000000000" pitchFamily="34" charset="-128"/>
                <a:cs typeface="Times New Roman" panose="02020603050405020304" pitchFamily="18" charset="0"/>
              </a:rPr>
              <a:t>3: Stärka kompetensförsörjningen och säkerställa ett hållbart arbetsliv och hälsofrämjande arbetssätt inom kommunkoncernen.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spc="-20" dirty="0">
                <a:effectLst/>
                <a:latin typeface="Source Sans Pro" panose="020B0503030403020204" pitchFamily="34" charset="0"/>
                <a:ea typeface="Yu Gothic Light" panose="020B0300000000000000" pitchFamily="34" charset="-128"/>
                <a:cs typeface="Times New Roman" panose="02020603050405020304" pitchFamily="18" charset="0"/>
              </a:rPr>
              <a:t>22: Utreda samordnings- och effektiviseringsmöjligheter i driften av kommunkoncernens parkeringsplatser.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spc="-20" dirty="0">
                <a:effectLst/>
                <a:latin typeface="Source Sans Pro" panose="020B0503030403020204" pitchFamily="34" charset="0"/>
                <a:ea typeface="Yu Gothic Light" panose="020B0300000000000000" pitchFamily="34" charset="-128"/>
                <a:cs typeface="Times New Roman" panose="02020603050405020304" pitchFamily="18" charset="0"/>
              </a:rPr>
              <a:t>23: Stärka samverkan inom kommunen i tidiga skeden av planprocessen för att begränsa VA-taxans kostnadsutveckling.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spc="-20" dirty="0">
                <a:effectLst/>
                <a:latin typeface="Source Sans Pro" panose="020B0503030403020204" pitchFamily="34" charset="0"/>
                <a:ea typeface="Calibri" panose="020F0502020204030204" pitchFamily="34" charset="0"/>
                <a:cs typeface="Arial" panose="020B0604020202020204" pitchFamily="34" charset="0"/>
              </a:rPr>
              <a:t>38: Påskynda integrationen för en snabbare etablering av nyanlända.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spc="-20" dirty="0">
                <a:effectLst/>
                <a:latin typeface="Source Sans Pro" panose="020B0503030403020204" pitchFamily="34" charset="0"/>
                <a:ea typeface="Calibri" panose="020F0502020204030204" pitchFamily="34" charset="0"/>
                <a:cs typeface="Arial" panose="020B0604020202020204" pitchFamily="34" charset="0"/>
              </a:rPr>
              <a:t>40: Utred hur ansvaret för barn och ungas fria tid ska organiseras inom kommunen för att öka tillgången till och nyttjandet av fritidsaktiviteter.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spc="-20" dirty="0">
                <a:effectLst/>
                <a:latin typeface="Source Sans Pro" panose="020B0503030403020204" pitchFamily="34" charset="0"/>
                <a:ea typeface="Calibri" panose="020F0502020204030204" pitchFamily="34" charset="0"/>
                <a:cs typeface="Arial" panose="020B0604020202020204" pitchFamily="34" charset="0"/>
              </a:rPr>
              <a:t>41: Kartlägga och utreda hur kommunen tillhandahåller och finansierar lokaler för olika delar av föreningslivet.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spc="-20" dirty="0">
                <a:effectLst/>
                <a:latin typeface="Source Sans Pro" panose="020B0503030403020204" pitchFamily="34" charset="0"/>
                <a:ea typeface="Calibri" panose="020F0502020204030204" pitchFamily="34" charset="0"/>
                <a:cs typeface="Arial" panose="020B0604020202020204" pitchFamily="34" charset="0"/>
              </a:rPr>
              <a:t>45: Förbättra trafiksäkerheten för barn och unga vid förskolor, skolor och platser för idrotts-, kultur- och fritidsverksamhet.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1" spc="-20" dirty="0">
              <a:effectLst/>
              <a:latin typeface="Source Sans Pro" panose="020B0503030403020204" pitchFamily="34" charset="0"/>
              <a:ea typeface="Calibri" panose="020F050202020403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10AE2A8A-39EF-4569-8E63-8AFF50C89E40}" type="slidenum">
              <a:rPr lang="sv-SE" smtClean="0"/>
              <a:t>6</a:t>
            </a:fld>
            <a:endParaRPr lang="sv-SE"/>
          </a:p>
        </p:txBody>
      </p:sp>
    </p:spTree>
    <p:extLst>
      <p:ext uri="{BB962C8B-B14F-4D97-AF65-F5344CB8AC3E}">
        <p14:creationId xmlns:p14="http://schemas.microsoft.com/office/powerpoint/2010/main" val="61136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0AE2A8A-39EF-4569-8E63-8AFF50C89E40}" type="slidenum">
              <a:rPr lang="sv-SE" smtClean="0"/>
              <a:t>7</a:t>
            </a:fld>
            <a:endParaRPr lang="sv-SE"/>
          </a:p>
        </p:txBody>
      </p:sp>
    </p:spTree>
    <p:extLst>
      <p:ext uri="{BB962C8B-B14F-4D97-AF65-F5344CB8AC3E}">
        <p14:creationId xmlns:p14="http://schemas.microsoft.com/office/powerpoint/2010/main" val="2945762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0AE2A8A-39EF-4569-8E63-8AFF50C89E40}" type="slidenum">
              <a:rPr lang="sv-SE" smtClean="0"/>
              <a:t>8</a:t>
            </a:fld>
            <a:endParaRPr lang="sv-SE"/>
          </a:p>
        </p:txBody>
      </p:sp>
    </p:spTree>
    <p:extLst>
      <p:ext uri="{BB962C8B-B14F-4D97-AF65-F5344CB8AC3E}">
        <p14:creationId xmlns:p14="http://schemas.microsoft.com/office/powerpoint/2010/main" val="427737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0AE2A8A-39EF-4569-8E63-8AFF50C89E40}" type="slidenum">
              <a:rPr lang="sv-SE" smtClean="0"/>
              <a:t>9</a:t>
            </a:fld>
            <a:endParaRPr lang="sv-SE"/>
          </a:p>
        </p:txBody>
      </p:sp>
    </p:spTree>
    <p:extLst>
      <p:ext uri="{BB962C8B-B14F-4D97-AF65-F5344CB8AC3E}">
        <p14:creationId xmlns:p14="http://schemas.microsoft.com/office/powerpoint/2010/main" val="2921007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_lila">
    <p:bg>
      <p:bgPr>
        <a:solidFill>
          <a:srgbClr val="4500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FF3D9C"/>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59668844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02734155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sbild plommon">
    <p:bg>
      <p:bgPr>
        <a:solidFill>
          <a:srgbClr val="45005C"/>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431186" y="1122363"/>
            <a:ext cx="8206597" cy="2980080"/>
          </a:xfrm>
        </p:spPr>
        <p:txBody>
          <a:bodyPr anchor="b">
            <a:normAutofit/>
          </a:bodyPr>
          <a:lstStyle>
            <a:lvl1pPr algn="l">
              <a:defRPr sz="5400" spc="-150" baseline="0">
                <a:solidFill>
                  <a:schemeClr val="accent4"/>
                </a:solidFill>
                <a:latin typeface="Source Sans Pro Semibold" panose="020B0603030403020204" pitchFamily="34" charset="0"/>
              </a:defRPr>
            </a:lvl1pPr>
          </a:lstStyle>
          <a:p>
            <a:r>
              <a:rPr lang="sv-SE"/>
              <a:t>Rubrik för avsnittet</a:t>
            </a:r>
          </a:p>
        </p:txBody>
      </p:sp>
      <p:sp>
        <p:nvSpPr>
          <p:cNvPr id="13" name="Platshållare för bildnummer 12"/>
          <p:cNvSpPr>
            <a:spLocks noGrp="1"/>
          </p:cNvSpPr>
          <p:nvPr>
            <p:ph type="sldNum" sz="quarter" idx="12"/>
          </p:nvPr>
        </p:nvSpPr>
        <p:spPr>
          <a:xfrm>
            <a:off x="9145856" y="6356350"/>
            <a:ext cx="2743200" cy="365125"/>
          </a:xfrm>
        </p:spPr>
        <p:txBody>
          <a:bodyPr/>
          <a:lstStyle>
            <a:lvl1pPr>
              <a:defRPr>
                <a:solidFill>
                  <a:schemeClr val="bg1"/>
                </a:solidFill>
                <a:latin typeface="+mn-lt"/>
              </a:defRPr>
            </a:lvl1pPr>
          </a:lstStyle>
          <a:p>
            <a:fld id="{D02B33C2-54EE-4A44-9B78-6F01870CE737}" type="slidenum">
              <a:rPr lang="sv-SE" smtClean="0"/>
              <a:pPr/>
              <a:t>‹#›</a:t>
            </a:fld>
            <a:endParaRPr lang="sv-SE"/>
          </a:p>
        </p:txBody>
      </p:sp>
      <p:pic>
        <p:nvPicPr>
          <p:cNvPr id="6" name="Bildobjekt 5">
            <a:extLst>
              <a:ext uri="{FF2B5EF4-FFF2-40B4-BE49-F238E27FC236}">
                <a16:creationId xmlns:a16="http://schemas.microsoft.com/office/drawing/2014/main" id="{BE393C07-3BB4-45A5-8BF3-FEB2C54461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Platshållare för text 7">
            <a:extLst>
              <a:ext uri="{FF2B5EF4-FFF2-40B4-BE49-F238E27FC236}">
                <a16:creationId xmlns:a16="http://schemas.microsoft.com/office/drawing/2014/main" id="{03E43CD7-7163-45CA-8F2B-D2ABDF012CA6}"/>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1899737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Plommon_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spc="-150" baseline="0">
                <a:solidFill>
                  <a:srgbClr val="450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p:nvPr>
        </p:nvSpPr>
        <p:spPr>
          <a:xfrm>
            <a:off x="838200" y="263471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4585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8E6231FC-555A-47B6-BF33-30E6CFC3AA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04149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å 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spc="-150" baseline="0">
                <a:solidFill>
                  <a:schemeClr val="accent1"/>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hasCustomPrompt="1"/>
          </p:nvPr>
        </p:nvSpPr>
        <p:spPr>
          <a:xfrm>
            <a:off x="838200" y="2634712"/>
            <a:ext cx="4541874"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634712"/>
            <a:ext cx="4541874"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76972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57586507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ående_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lstStyle>
            <a:lvl1pPr>
              <a:defRPr spc="-150" baseline="0">
                <a:solidFill>
                  <a:srgbClr val="00555C"/>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346067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gande_plommon">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4" cy="4723492"/>
          </a:xfrm>
        </p:spPr>
        <p:txBody>
          <a:bodyPr/>
          <a:lstStyle/>
          <a:p>
            <a:endParaRPr lang="sv-SE"/>
          </a:p>
        </p:txBody>
      </p:sp>
      <p:sp>
        <p:nvSpPr>
          <p:cNvPr id="2" name="Rubrik 1"/>
          <p:cNvSpPr>
            <a:spLocks noGrp="1"/>
          </p:cNvSpPr>
          <p:nvPr>
            <p:ph type="title" hasCustomPrompt="1"/>
          </p:nvPr>
        </p:nvSpPr>
        <p:spPr>
          <a:xfrm>
            <a:off x="838200" y="1154055"/>
            <a:ext cx="3827745" cy="1422601"/>
          </a:xfrm>
        </p:spPr>
        <p:txBody>
          <a:bodyPr anchor="b" anchorCtr="0"/>
          <a:lstStyle>
            <a:lvl1pPr>
              <a:defRPr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CD5F153-C142-42AB-AA9B-7C2387F479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028352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gande_blå">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lstStyle>
            <a:lvl1pPr>
              <a:defRPr spc="-150" baseline="0">
                <a:solidFill>
                  <a:schemeClr val="accent2"/>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465102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ande_moss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BE29E1B-41F9-468D-9677-EFC4D66431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43425"/>
            <a:ext cx="3827745" cy="1433232"/>
          </a:xfrm>
        </p:spPr>
        <p:txBody>
          <a:bodyPr anchor="b" anchorCtr="0"/>
          <a:lstStyle>
            <a:lvl1pPr>
              <a:defRPr spc="-150" baseline="0">
                <a:solidFill>
                  <a:srgbClr val="00555C"/>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13766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102532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5"/>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1169460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3304755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3965831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3302336888"/>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256536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77953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262262"/>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2562386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2506665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310318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139630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rgbClr val="20305C"/>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417854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50583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dirty="0"/>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dirty="0"/>
              <a:t>Datum (Skrivs datum, månad, år, t ex 21 maj 2016</a:t>
            </a:r>
          </a:p>
        </p:txBody>
      </p:sp>
    </p:spTree>
    <p:extLst>
      <p:ext uri="{BB962C8B-B14F-4D97-AF65-F5344CB8AC3E}">
        <p14:creationId xmlns:p14="http://schemas.microsoft.com/office/powerpoint/2010/main" val="509393590"/>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att skriva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1139441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4743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262262"/>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dirty="0"/>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dirty="0"/>
              <a:t>Underrubrik</a:t>
            </a:r>
          </a:p>
        </p:txBody>
      </p:sp>
    </p:spTree>
    <p:extLst>
      <p:ext uri="{BB962C8B-B14F-4D97-AF65-F5344CB8AC3E}">
        <p14:creationId xmlns:p14="http://schemas.microsoft.com/office/powerpoint/2010/main" val="3120811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843702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772685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3258020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rgbClr val="20305C"/>
                </a:solidFill>
                <a:latin typeface="Source Sans Pro Semibold" panose="020B0603030403020204" pitchFamily="34" charset="0"/>
              </a:defRPr>
            </a:lvl1pPr>
          </a:lstStyle>
          <a:p>
            <a:r>
              <a:rPr lang="sv-SE" dirty="0"/>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dirty="0"/>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576761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26226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2518001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dirty="0"/>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dirty="0"/>
              <a:t>Datum (Skrivs datum, månad, år, t ex 21 maj 2016</a:t>
            </a:r>
          </a:p>
        </p:txBody>
      </p:sp>
    </p:spTree>
    <p:extLst>
      <p:ext uri="{BB962C8B-B14F-4D97-AF65-F5344CB8AC3E}">
        <p14:creationId xmlns:p14="http://schemas.microsoft.com/office/powerpoint/2010/main" val="158058299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4500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FF3D9C"/>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790837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att skriva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409190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87359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262262"/>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dirty="0"/>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dirty="0"/>
              <a:t>Underrubrik</a:t>
            </a:r>
          </a:p>
        </p:txBody>
      </p:sp>
    </p:spTree>
    <p:extLst>
      <p:ext uri="{BB962C8B-B14F-4D97-AF65-F5344CB8AC3E}">
        <p14:creationId xmlns:p14="http://schemas.microsoft.com/office/powerpoint/2010/main" val="460758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r>
              <a:rPr lang="sv-SE"/>
              <a:t>Klicka på ikonen för att lägga till en bild</a:t>
            </a:r>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778086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024145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767100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rgbClr val="20305C"/>
                </a:solidFill>
                <a:latin typeface="Source Sans Pro Semibold" panose="020B0603030403020204" pitchFamily="34" charset="0"/>
              </a:defRPr>
            </a:lvl1pPr>
          </a:lstStyle>
          <a:p>
            <a:r>
              <a:rPr lang="sv-SE" dirty="0"/>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693836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26226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3081022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2352692424"/>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272004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r>
              <a:rPr lang="sv-SE"/>
              <a:t>Klicka på ikonen för att lägga till en bild</a:t>
            </a:r>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2784904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98965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262262"/>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1419614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r>
              <a:rPr lang="sv-SE"/>
              <a:t>Klicka på ikonen för att lägga till en bild</a:t>
            </a:r>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429416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4032971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040296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rgbClr val="20305C"/>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949689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26226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1914836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sex">
    <p:spTree>
      <p:nvGrpSpPr>
        <p:cNvPr id="1" name=""/>
        <p:cNvGrpSpPr/>
        <p:nvPr/>
      </p:nvGrpSpPr>
      <p:grpSpPr>
        <a:xfrm>
          <a:off x="0" y="0"/>
          <a:ext cx="0" cy="0"/>
          <a:chOff x="0" y="0"/>
          <a:chExt cx="0" cy="0"/>
        </a:xfrm>
      </p:grpSpPr>
      <p:sp>
        <p:nvSpPr>
          <p:cNvPr id="40" name="Platshållare för bild 34">
            <a:extLst>
              <a:ext uri="{FF2B5EF4-FFF2-40B4-BE49-F238E27FC236}">
                <a16:creationId xmlns:a16="http://schemas.microsoft.com/office/drawing/2014/main" id="{EA10837A-18D5-41DD-A066-A079A09D86A7}"/>
              </a:ext>
            </a:extLst>
          </p:cNvPr>
          <p:cNvSpPr>
            <a:spLocks noGrp="1"/>
          </p:cNvSpPr>
          <p:nvPr>
            <p:ph type="pic" sz="quarter" idx="24" hasCustomPrompt="1"/>
          </p:nvPr>
        </p:nvSpPr>
        <p:spPr>
          <a:xfrm>
            <a:off x="1420935" y="466999"/>
            <a:ext cx="887413" cy="889000"/>
          </a:xfrm>
        </p:spPr>
        <p:txBody>
          <a:bodyPr rtlCol="0">
            <a:normAutofit/>
          </a:bodyPr>
          <a:lstStyle>
            <a:lvl1pPr marL="0" indent="0">
              <a:buNone/>
              <a:defRPr sz="1000"/>
            </a:lvl1pPr>
          </a:lstStyle>
          <a:p>
            <a:pPr rtl="0"/>
            <a:r>
              <a:rPr lang="sv-SE" noProof="1"/>
              <a:t>IKON</a:t>
            </a:r>
          </a:p>
        </p:txBody>
      </p:sp>
      <p:sp>
        <p:nvSpPr>
          <p:cNvPr id="41" name="Platshållare för text 39">
            <a:extLst>
              <a:ext uri="{FF2B5EF4-FFF2-40B4-BE49-F238E27FC236}">
                <a16:creationId xmlns:a16="http://schemas.microsoft.com/office/drawing/2014/main" id="{FD8132DE-D62C-4410-983C-9F458DCEF6DE}"/>
              </a:ext>
            </a:extLst>
          </p:cNvPr>
          <p:cNvSpPr>
            <a:spLocks noGrp="1"/>
          </p:cNvSpPr>
          <p:nvPr>
            <p:ph type="body" sz="quarter" idx="38" hasCustomPrompt="1"/>
          </p:nvPr>
        </p:nvSpPr>
        <p:spPr>
          <a:xfrm>
            <a:off x="2408126" y="930257"/>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sv-SE" noProof="1"/>
              <a:t>Redigera format för bakgrundstext</a:t>
            </a:r>
          </a:p>
        </p:txBody>
      </p:sp>
      <p:sp>
        <p:nvSpPr>
          <p:cNvPr id="42" name="Platshållare för text 46">
            <a:extLst>
              <a:ext uri="{FF2B5EF4-FFF2-40B4-BE49-F238E27FC236}">
                <a16:creationId xmlns:a16="http://schemas.microsoft.com/office/drawing/2014/main" id="{DF68D5C6-4D23-4113-9FFA-AFAAB5A6DA01}"/>
              </a:ext>
            </a:extLst>
          </p:cNvPr>
          <p:cNvSpPr>
            <a:spLocks noGrp="1"/>
          </p:cNvSpPr>
          <p:nvPr>
            <p:ph type="body" sz="quarter" idx="39" hasCustomPrompt="1"/>
          </p:nvPr>
        </p:nvSpPr>
        <p:spPr>
          <a:xfrm>
            <a:off x="2408126" y="527314"/>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sv-SE" noProof="1"/>
              <a:t>Klicka om du vill redigera</a:t>
            </a:r>
          </a:p>
        </p:txBody>
      </p:sp>
      <p:sp>
        <p:nvSpPr>
          <p:cNvPr id="48" name="Platshållare för bild 34">
            <a:extLst>
              <a:ext uri="{FF2B5EF4-FFF2-40B4-BE49-F238E27FC236}">
                <a16:creationId xmlns:a16="http://schemas.microsoft.com/office/drawing/2014/main" id="{2B75D755-4972-4E8B-ACD5-FAE778A86273}"/>
              </a:ext>
            </a:extLst>
          </p:cNvPr>
          <p:cNvSpPr>
            <a:spLocks noGrp="1"/>
          </p:cNvSpPr>
          <p:nvPr>
            <p:ph type="pic" sz="quarter" idx="40" hasCustomPrompt="1"/>
          </p:nvPr>
        </p:nvSpPr>
        <p:spPr>
          <a:xfrm>
            <a:off x="3458965" y="2484454"/>
            <a:ext cx="887413" cy="889000"/>
          </a:xfrm>
        </p:spPr>
        <p:txBody>
          <a:bodyPr rtlCol="0">
            <a:normAutofit/>
          </a:bodyPr>
          <a:lstStyle>
            <a:lvl1pPr marL="0" indent="0">
              <a:buNone/>
              <a:defRPr sz="1000"/>
            </a:lvl1pPr>
          </a:lstStyle>
          <a:p>
            <a:pPr rtl="0"/>
            <a:r>
              <a:rPr lang="sv-SE" noProof="1"/>
              <a:t>IKON</a:t>
            </a:r>
          </a:p>
        </p:txBody>
      </p:sp>
      <p:sp>
        <p:nvSpPr>
          <p:cNvPr id="49" name="Platshållare för text 39">
            <a:extLst>
              <a:ext uri="{FF2B5EF4-FFF2-40B4-BE49-F238E27FC236}">
                <a16:creationId xmlns:a16="http://schemas.microsoft.com/office/drawing/2014/main" id="{0EEE7EDE-175B-450F-B4D2-50D992E53C5E}"/>
              </a:ext>
            </a:extLst>
          </p:cNvPr>
          <p:cNvSpPr>
            <a:spLocks noGrp="1"/>
          </p:cNvSpPr>
          <p:nvPr>
            <p:ph type="body" sz="quarter" idx="41" hasCustomPrompt="1"/>
          </p:nvPr>
        </p:nvSpPr>
        <p:spPr>
          <a:xfrm>
            <a:off x="4446156" y="294771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sv-SE" noProof="1"/>
              <a:t>Redigera format för bakgrundstext</a:t>
            </a:r>
          </a:p>
        </p:txBody>
      </p:sp>
      <p:sp>
        <p:nvSpPr>
          <p:cNvPr id="50" name="Platshållare för text 46">
            <a:extLst>
              <a:ext uri="{FF2B5EF4-FFF2-40B4-BE49-F238E27FC236}">
                <a16:creationId xmlns:a16="http://schemas.microsoft.com/office/drawing/2014/main" id="{91051322-19B5-41CA-BEAB-A8F1B8CA54ED}"/>
              </a:ext>
            </a:extLst>
          </p:cNvPr>
          <p:cNvSpPr>
            <a:spLocks noGrp="1"/>
          </p:cNvSpPr>
          <p:nvPr>
            <p:ph type="body" sz="quarter" idx="42" hasCustomPrompt="1"/>
          </p:nvPr>
        </p:nvSpPr>
        <p:spPr>
          <a:xfrm>
            <a:off x="4446156" y="254476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sv-SE" noProof="1"/>
              <a:t>Klicka om du vill redigera</a:t>
            </a:r>
          </a:p>
        </p:txBody>
      </p:sp>
      <p:sp>
        <p:nvSpPr>
          <p:cNvPr id="51" name="Platshållare för bild 34">
            <a:extLst>
              <a:ext uri="{FF2B5EF4-FFF2-40B4-BE49-F238E27FC236}">
                <a16:creationId xmlns:a16="http://schemas.microsoft.com/office/drawing/2014/main" id="{966FF594-D5D5-4FD4-A245-AAF0D053095E}"/>
              </a:ext>
            </a:extLst>
          </p:cNvPr>
          <p:cNvSpPr>
            <a:spLocks noGrp="1"/>
          </p:cNvSpPr>
          <p:nvPr>
            <p:ph type="pic" sz="quarter" idx="43" hasCustomPrompt="1"/>
          </p:nvPr>
        </p:nvSpPr>
        <p:spPr>
          <a:xfrm>
            <a:off x="8030968" y="2484454"/>
            <a:ext cx="887413" cy="889000"/>
          </a:xfrm>
        </p:spPr>
        <p:txBody>
          <a:bodyPr rtlCol="0">
            <a:normAutofit/>
          </a:bodyPr>
          <a:lstStyle>
            <a:lvl1pPr marL="0" indent="0">
              <a:buNone/>
              <a:defRPr sz="1000"/>
            </a:lvl1pPr>
          </a:lstStyle>
          <a:p>
            <a:pPr rtl="0"/>
            <a:r>
              <a:rPr lang="sv-SE" noProof="1"/>
              <a:t>IKON</a:t>
            </a:r>
          </a:p>
        </p:txBody>
      </p:sp>
      <p:sp>
        <p:nvSpPr>
          <p:cNvPr id="55" name="Platshållare för text 39">
            <a:extLst>
              <a:ext uri="{FF2B5EF4-FFF2-40B4-BE49-F238E27FC236}">
                <a16:creationId xmlns:a16="http://schemas.microsoft.com/office/drawing/2014/main" id="{3A5DD9C2-78E8-4416-B2C1-F07A9E25832F}"/>
              </a:ext>
            </a:extLst>
          </p:cNvPr>
          <p:cNvSpPr>
            <a:spLocks noGrp="1"/>
          </p:cNvSpPr>
          <p:nvPr>
            <p:ph type="body" sz="quarter" idx="44" hasCustomPrompt="1"/>
          </p:nvPr>
        </p:nvSpPr>
        <p:spPr>
          <a:xfrm>
            <a:off x="9018159" y="294771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sv-SE" noProof="1"/>
              <a:t>Redigera format för bakgrundstext</a:t>
            </a:r>
          </a:p>
        </p:txBody>
      </p:sp>
      <p:sp>
        <p:nvSpPr>
          <p:cNvPr id="56" name="Platshållare för text 46">
            <a:extLst>
              <a:ext uri="{FF2B5EF4-FFF2-40B4-BE49-F238E27FC236}">
                <a16:creationId xmlns:a16="http://schemas.microsoft.com/office/drawing/2014/main" id="{D8A4734F-8867-4923-806F-AE04360B226B}"/>
              </a:ext>
            </a:extLst>
          </p:cNvPr>
          <p:cNvSpPr>
            <a:spLocks noGrp="1"/>
          </p:cNvSpPr>
          <p:nvPr>
            <p:ph type="body" sz="quarter" idx="45" hasCustomPrompt="1"/>
          </p:nvPr>
        </p:nvSpPr>
        <p:spPr>
          <a:xfrm>
            <a:off x="9018159" y="254476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sv-SE" noProof="1"/>
              <a:t>Klicka om du vill redigera</a:t>
            </a:r>
          </a:p>
        </p:txBody>
      </p:sp>
      <p:sp>
        <p:nvSpPr>
          <p:cNvPr id="57" name="Platshållare för bild 34">
            <a:extLst>
              <a:ext uri="{FF2B5EF4-FFF2-40B4-BE49-F238E27FC236}">
                <a16:creationId xmlns:a16="http://schemas.microsoft.com/office/drawing/2014/main" id="{B03F66BE-0084-45A8-85FC-1448DEA89D7E}"/>
              </a:ext>
            </a:extLst>
          </p:cNvPr>
          <p:cNvSpPr>
            <a:spLocks noGrp="1"/>
          </p:cNvSpPr>
          <p:nvPr>
            <p:ph type="pic" sz="quarter" idx="46" hasCustomPrompt="1"/>
          </p:nvPr>
        </p:nvSpPr>
        <p:spPr>
          <a:xfrm>
            <a:off x="1586860" y="4201784"/>
            <a:ext cx="887413" cy="889000"/>
          </a:xfrm>
        </p:spPr>
        <p:txBody>
          <a:bodyPr rtlCol="0">
            <a:normAutofit/>
          </a:bodyPr>
          <a:lstStyle>
            <a:lvl1pPr marL="0" indent="0">
              <a:buNone/>
              <a:defRPr sz="1000"/>
            </a:lvl1pPr>
          </a:lstStyle>
          <a:p>
            <a:pPr rtl="0"/>
            <a:r>
              <a:rPr lang="sv-SE" noProof="1"/>
              <a:t>IKON</a:t>
            </a:r>
          </a:p>
        </p:txBody>
      </p:sp>
      <p:sp>
        <p:nvSpPr>
          <p:cNvPr id="58" name="Platshållare för text 39">
            <a:extLst>
              <a:ext uri="{FF2B5EF4-FFF2-40B4-BE49-F238E27FC236}">
                <a16:creationId xmlns:a16="http://schemas.microsoft.com/office/drawing/2014/main" id="{3F9DA6EE-3DE6-4493-AD6B-BEC7EE858CED}"/>
              </a:ext>
            </a:extLst>
          </p:cNvPr>
          <p:cNvSpPr>
            <a:spLocks noGrp="1"/>
          </p:cNvSpPr>
          <p:nvPr>
            <p:ph type="body" sz="quarter" idx="47" hasCustomPrompt="1"/>
          </p:nvPr>
        </p:nvSpPr>
        <p:spPr>
          <a:xfrm>
            <a:off x="2574051" y="466504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sv-SE" noProof="1"/>
              <a:t>Redigera format för bakgrundstext</a:t>
            </a:r>
          </a:p>
        </p:txBody>
      </p:sp>
      <p:sp>
        <p:nvSpPr>
          <p:cNvPr id="61" name="Platshållare för text 46">
            <a:extLst>
              <a:ext uri="{FF2B5EF4-FFF2-40B4-BE49-F238E27FC236}">
                <a16:creationId xmlns:a16="http://schemas.microsoft.com/office/drawing/2014/main" id="{DD5495C5-2CD2-4593-BC1F-CF0E7D3601E3}"/>
              </a:ext>
            </a:extLst>
          </p:cNvPr>
          <p:cNvSpPr>
            <a:spLocks noGrp="1"/>
          </p:cNvSpPr>
          <p:nvPr>
            <p:ph type="body" sz="quarter" idx="48" hasCustomPrompt="1"/>
          </p:nvPr>
        </p:nvSpPr>
        <p:spPr>
          <a:xfrm>
            <a:off x="2574051" y="426209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sv-SE" noProof="1"/>
              <a:t>Klicka om du vill redigera</a:t>
            </a:r>
          </a:p>
        </p:txBody>
      </p:sp>
      <p:sp>
        <p:nvSpPr>
          <p:cNvPr id="62" name="Platshållare för bild 34">
            <a:extLst>
              <a:ext uri="{FF2B5EF4-FFF2-40B4-BE49-F238E27FC236}">
                <a16:creationId xmlns:a16="http://schemas.microsoft.com/office/drawing/2014/main" id="{D2B54852-DC63-410D-BE2A-4D723492843F}"/>
              </a:ext>
            </a:extLst>
          </p:cNvPr>
          <p:cNvSpPr>
            <a:spLocks noGrp="1"/>
          </p:cNvSpPr>
          <p:nvPr>
            <p:ph type="pic" sz="quarter" idx="49" hasCustomPrompt="1"/>
          </p:nvPr>
        </p:nvSpPr>
        <p:spPr>
          <a:xfrm>
            <a:off x="5818607" y="4201784"/>
            <a:ext cx="887413" cy="889000"/>
          </a:xfrm>
        </p:spPr>
        <p:txBody>
          <a:bodyPr rtlCol="0">
            <a:normAutofit/>
          </a:bodyPr>
          <a:lstStyle>
            <a:lvl1pPr marL="0" indent="0">
              <a:buNone/>
              <a:defRPr sz="1000"/>
            </a:lvl1pPr>
          </a:lstStyle>
          <a:p>
            <a:pPr rtl="0"/>
            <a:r>
              <a:rPr lang="sv-SE" noProof="1"/>
              <a:t>IKON</a:t>
            </a:r>
          </a:p>
        </p:txBody>
      </p:sp>
      <p:sp>
        <p:nvSpPr>
          <p:cNvPr id="63" name="Platshållare för text 39">
            <a:extLst>
              <a:ext uri="{FF2B5EF4-FFF2-40B4-BE49-F238E27FC236}">
                <a16:creationId xmlns:a16="http://schemas.microsoft.com/office/drawing/2014/main" id="{13567973-FE07-4747-9500-D565A3EF2869}"/>
              </a:ext>
            </a:extLst>
          </p:cNvPr>
          <p:cNvSpPr>
            <a:spLocks noGrp="1"/>
          </p:cNvSpPr>
          <p:nvPr>
            <p:ph type="body" sz="quarter" idx="50" hasCustomPrompt="1"/>
          </p:nvPr>
        </p:nvSpPr>
        <p:spPr>
          <a:xfrm>
            <a:off x="6805798" y="466504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sv-SE" noProof="1"/>
              <a:t>Redigera format för bakgrundstext</a:t>
            </a:r>
          </a:p>
        </p:txBody>
      </p:sp>
      <p:sp>
        <p:nvSpPr>
          <p:cNvPr id="64" name="Platshållare för text 46">
            <a:extLst>
              <a:ext uri="{FF2B5EF4-FFF2-40B4-BE49-F238E27FC236}">
                <a16:creationId xmlns:a16="http://schemas.microsoft.com/office/drawing/2014/main" id="{FCE91BB7-DB4C-4F95-ADC1-2757AA689645}"/>
              </a:ext>
            </a:extLst>
          </p:cNvPr>
          <p:cNvSpPr>
            <a:spLocks noGrp="1"/>
          </p:cNvSpPr>
          <p:nvPr>
            <p:ph type="body" sz="quarter" idx="51" hasCustomPrompt="1"/>
          </p:nvPr>
        </p:nvSpPr>
        <p:spPr>
          <a:xfrm>
            <a:off x="6805798" y="426209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sv-SE" noProof="1"/>
              <a:t>Klicka om du vill redigera</a:t>
            </a:r>
          </a:p>
        </p:txBody>
      </p:sp>
      <p:sp>
        <p:nvSpPr>
          <p:cNvPr id="65" name="Platshållare för bild 34">
            <a:extLst>
              <a:ext uri="{FF2B5EF4-FFF2-40B4-BE49-F238E27FC236}">
                <a16:creationId xmlns:a16="http://schemas.microsoft.com/office/drawing/2014/main" id="{7082A562-BADD-429E-BB11-8A40EE253FC4}"/>
              </a:ext>
            </a:extLst>
          </p:cNvPr>
          <p:cNvSpPr>
            <a:spLocks noGrp="1"/>
          </p:cNvSpPr>
          <p:nvPr>
            <p:ph type="pic" sz="quarter" idx="52" hasCustomPrompt="1"/>
          </p:nvPr>
        </p:nvSpPr>
        <p:spPr>
          <a:xfrm>
            <a:off x="8027987" y="5637179"/>
            <a:ext cx="887413" cy="889000"/>
          </a:xfrm>
        </p:spPr>
        <p:txBody>
          <a:bodyPr rtlCol="0">
            <a:normAutofit/>
          </a:bodyPr>
          <a:lstStyle>
            <a:lvl1pPr marL="0" indent="0">
              <a:buNone/>
              <a:defRPr sz="1000"/>
            </a:lvl1pPr>
          </a:lstStyle>
          <a:p>
            <a:pPr rtl="0"/>
            <a:r>
              <a:rPr lang="sv-SE" noProof="1"/>
              <a:t>IKON</a:t>
            </a:r>
          </a:p>
        </p:txBody>
      </p:sp>
      <p:sp>
        <p:nvSpPr>
          <p:cNvPr id="66" name="Platshållare för text 39">
            <a:extLst>
              <a:ext uri="{FF2B5EF4-FFF2-40B4-BE49-F238E27FC236}">
                <a16:creationId xmlns:a16="http://schemas.microsoft.com/office/drawing/2014/main" id="{C8F3380A-C45C-44C2-BE84-98D3DADAEDA3}"/>
              </a:ext>
            </a:extLst>
          </p:cNvPr>
          <p:cNvSpPr>
            <a:spLocks noGrp="1"/>
          </p:cNvSpPr>
          <p:nvPr>
            <p:ph type="body" sz="quarter" idx="53" hasCustomPrompt="1"/>
          </p:nvPr>
        </p:nvSpPr>
        <p:spPr>
          <a:xfrm>
            <a:off x="9015178" y="6100437"/>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sv-SE" noProof="1"/>
              <a:t>Redigera format för bakgrundstext</a:t>
            </a:r>
          </a:p>
        </p:txBody>
      </p:sp>
      <p:sp>
        <p:nvSpPr>
          <p:cNvPr id="67" name="Platshållare för text 46">
            <a:extLst>
              <a:ext uri="{FF2B5EF4-FFF2-40B4-BE49-F238E27FC236}">
                <a16:creationId xmlns:a16="http://schemas.microsoft.com/office/drawing/2014/main" id="{67C61256-88BA-4ADF-A3CB-77D1B459CAE6}"/>
              </a:ext>
            </a:extLst>
          </p:cNvPr>
          <p:cNvSpPr>
            <a:spLocks noGrp="1"/>
          </p:cNvSpPr>
          <p:nvPr>
            <p:ph type="body" sz="quarter" idx="54" hasCustomPrompt="1"/>
          </p:nvPr>
        </p:nvSpPr>
        <p:spPr>
          <a:xfrm>
            <a:off x="9015178" y="5697494"/>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sv-SE" noProof="1"/>
              <a:t>Klicka om du vill redigera</a:t>
            </a:r>
          </a:p>
        </p:txBody>
      </p:sp>
      <p:sp>
        <p:nvSpPr>
          <p:cNvPr id="2" name="Rubrik 1">
            <a:extLst>
              <a:ext uri="{FF2B5EF4-FFF2-40B4-BE49-F238E27FC236}">
                <a16:creationId xmlns:a16="http://schemas.microsoft.com/office/drawing/2014/main" id="{791D5DA0-8F16-4F11-8B6E-A593133FA159}"/>
              </a:ext>
            </a:extLst>
          </p:cNvPr>
          <p:cNvSpPr>
            <a:spLocks noGrp="1"/>
          </p:cNvSpPr>
          <p:nvPr>
            <p:ph type="title" hasCustomPrompt="1"/>
          </p:nvPr>
        </p:nvSpPr>
        <p:spPr>
          <a:xfrm>
            <a:off x="5753098" y="457200"/>
            <a:ext cx="6096001" cy="601662"/>
          </a:xfrm>
        </p:spPr>
        <p:txBody>
          <a:bodyPr rtlCol="0"/>
          <a:lstStyle>
            <a:lvl1pPr algn="r">
              <a:defRPr/>
            </a:lvl1pPr>
          </a:lstStyle>
          <a:p>
            <a:pPr rtl="0"/>
            <a:r>
              <a:rPr lang="sv-SE" noProof="1"/>
              <a:t>Klicka här för att ändra format</a:t>
            </a:r>
          </a:p>
        </p:txBody>
      </p:sp>
    </p:spTree>
    <p:extLst>
      <p:ext uri="{BB962C8B-B14F-4D97-AF65-F5344CB8AC3E}">
        <p14:creationId xmlns:p14="http://schemas.microsoft.com/office/powerpoint/2010/main" val="30291996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2444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17118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5"/>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57831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vslutsbild_plommon">
    <p:bg>
      <p:bgPr>
        <a:solidFill>
          <a:srgbClr val="45005C"/>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DDC0B7D-7281-4A0C-BB40-1EF247D004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215403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5.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6.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7.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2299215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7"/>
            <a:ext cx="9371646" cy="1485355"/>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634711"/>
            <a:ext cx="9345886" cy="3542251"/>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pic>
        <p:nvPicPr>
          <p:cNvPr id="5" name="Bildobjekt 4">
            <a:extLst>
              <a:ext uri="{FF2B5EF4-FFF2-40B4-BE49-F238E27FC236}">
                <a16:creationId xmlns:a16="http://schemas.microsoft.com/office/drawing/2014/main" id="{A0B27E6E-83D9-419B-9985-ECE0CF391C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288869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Lst>
  <p:hf hdr="0" dt="0"/>
  <p:txStyles>
    <p:titleStyle>
      <a:lvl1pPr algn="l" defTabSz="914400" rtl="0" eaLnBrk="1" latinLnBrk="0" hangingPunct="1">
        <a:lnSpc>
          <a:spcPct val="90000"/>
        </a:lnSpc>
        <a:spcBef>
          <a:spcPct val="0"/>
        </a:spcBef>
        <a:buNone/>
        <a:defRPr sz="44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30857"/>
            <a:ext cx="9371646" cy="1494605"/>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625461"/>
            <a:ext cx="9371646" cy="3551501"/>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8770311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hf hdr="0" dt="0"/>
  <p:txStyles>
    <p:titleStyle>
      <a:lvl1pPr algn="l" defTabSz="914400" rtl="0" eaLnBrk="1" latinLnBrk="0" hangingPunct="1">
        <a:lnSpc>
          <a:spcPct val="90000"/>
        </a:lnSpc>
        <a:spcBef>
          <a:spcPct val="0"/>
        </a:spcBef>
        <a:buNone/>
        <a:defRPr sz="4400" kern="1200">
          <a:solidFill>
            <a:schemeClr val="accent1"/>
          </a:solidFill>
          <a:latin typeface="Source Sans Pro SemiBold" panose="020B0603030403020204" pitchFamily="34" charset="0"/>
          <a:ea typeface="Source Sans Pro SemiBold" panose="020B0603030403020204" pitchFamily="34" charset="0"/>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5650817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dt="0"/>
  <p:txStyles>
    <p:titleStyle>
      <a:lvl1pPr algn="l" defTabSz="914400" rtl="0" eaLnBrk="1" latinLnBrk="0" hangingPunct="1">
        <a:lnSpc>
          <a:spcPct val="90000"/>
        </a:lnSpc>
        <a:spcBef>
          <a:spcPct val="0"/>
        </a:spcBef>
        <a:buNone/>
        <a:defRPr sz="40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dirty="0"/>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8105423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hdr="0" dt="0"/>
  <p:txStyles>
    <p:titleStyle>
      <a:lvl1pPr algn="l" defTabSz="914400" rtl="0" eaLnBrk="1" latinLnBrk="0" hangingPunct="1">
        <a:lnSpc>
          <a:spcPct val="90000"/>
        </a:lnSpc>
        <a:spcBef>
          <a:spcPct val="0"/>
        </a:spcBef>
        <a:buNone/>
        <a:defRPr sz="40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dirty="0"/>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1429325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dt="0"/>
  <p:txStyles>
    <p:titleStyle>
      <a:lvl1pPr algn="l" defTabSz="914400" rtl="0" eaLnBrk="1" latinLnBrk="0" hangingPunct="1">
        <a:lnSpc>
          <a:spcPct val="90000"/>
        </a:lnSpc>
        <a:spcBef>
          <a:spcPct val="0"/>
        </a:spcBef>
        <a:buNone/>
        <a:defRPr sz="40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26665613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hf hdr="0" dt="0"/>
  <p:txStyles>
    <p:titleStyle>
      <a:lvl1pPr algn="l" defTabSz="914400" rtl="0" eaLnBrk="1" latinLnBrk="0" hangingPunct="1">
        <a:lnSpc>
          <a:spcPct val="90000"/>
        </a:lnSpc>
        <a:spcBef>
          <a:spcPct val="0"/>
        </a:spcBef>
        <a:buNone/>
        <a:defRPr sz="40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hyperlink" Target="mailto:malochbudget@uppsala.se" TargetMode="External"/><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mailto:malochbudget@uppsala.se" TargetMode="External"/><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26B977B-C325-7A34-B1DD-83D88E3D466D}"/>
              </a:ext>
            </a:extLst>
          </p:cNvPr>
          <p:cNvSpPr>
            <a:spLocks noGrp="1"/>
          </p:cNvSpPr>
          <p:nvPr>
            <p:ph type="ctrTitle"/>
          </p:nvPr>
        </p:nvSpPr>
        <p:spPr>
          <a:xfrm>
            <a:off x="421977" y="1697572"/>
            <a:ext cx="8280000" cy="2059338"/>
          </a:xfrm>
        </p:spPr>
        <p:txBody>
          <a:bodyPr/>
          <a:lstStyle/>
          <a:p>
            <a:r>
              <a:rPr lang="sv-SE" sz="6000" dirty="0"/>
              <a:t>Årsredovisning 2025 </a:t>
            </a:r>
            <a:br>
              <a:rPr lang="sv-SE" sz="6000" dirty="0"/>
            </a:br>
            <a:r>
              <a:rPr lang="sv-SE" sz="6000" dirty="0">
                <a:solidFill>
                  <a:schemeClr val="bg2"/>
                </a:solidFill>
              </a:rPr>
              <a:t>Mål och budget 2027-2029</a:t>
            </a:r>
          </a:p>
        </p:txBody>
      </p:sp>
      <p:sp>
        <p:nvSpPr>
          <p:cNvPr id="7" name="Platshållare för text 6">
            <a:extLst>
              <a:ext uri="{FF2B5EF4-FFF2-40B4-BE49-F238E27FC236}">
                <a16:creationId xmlns:a16="http://schemas.microsoft.com/office/drawing/2014/main" id="{D1E674E9-6E16-2DDC-1B3C-86D462869461}"/>
              </a:ext>
            </a:extLst>
          </p:cNvPr>
          <p:cNvSpPr>
            <a:spLocks noGrp="1"/>
          </p:cNvSpPr>
          <p:nvPr>
            <p:ph type="body" sz="quarter" idx="13"/>
          </p:nvPr>
        </p:nvSpPr>
        <p:spPr/>
        <p:txBody>
          <a:bodyPr/>
          <a:lstStyle/>
          <a:p>
            <a:r>
              <a:rPr lang="sv-SE" dirty="0"/>
              <a:t>Susanne Angemo och Monika Westlinder</a:t>
            </a:r>
          </a:p>
        </p:txBody>
      </p:sp>
      <p:sp>
        <p:nvSpPr>
          <p:cNvPr id="8" name="Platshållare för text 7">
            <a:extLst>
              <a:ext uri="{FF2B5EF4-FFF2-40B4-BE49-F238E27FC236}">
                <a16:creationId xmlns:a16="http://schemas.microsoft.com/office/drawing/2014/main" id="{846F09B7-37E8-3DCC-14A1-99AC68DA9B3E}"/>
              </a:ext>
            </a:extLst>
          </p:cNvPr>
          <p:cNvSpPr>
            <a:spLocks noGrp="1"/>
          </p:cNvSpPr>
          <p:nvPr>
            <p:ph type="body" sz="quarter" idx="14"/>
          </p:nvPr>
        </p:nvSpPr>
        <p:spPr/>
        <p:txBody>
          <a:bodyPr/>
          <a:lstStyle/>
          <a:p>
            <a:r>
              <a:rPr lang="sv-SE" dirty="0"/>
              <a:t>Kommunledningskontoret</a:t>
            </a:r>
          </a:p>
        </p:txBody>
      </p:sp>
      <p:sp>
        <p:nvSpPr>
          <p:cNvPr id="9" name="Platshållare för text 8">
            <a:extLst>
              <a:ext uri="{FF2B5EF4-FFF2-40B4-BE49-F238E27FC236}">
                <a16:creationId xmlns:a16="http://schemas.microsoft.com/office/drawing/2014/main" id="{2571CC7D-F7D9-0D5B-12C4-5AEB09857386}"/>
              </a:ext>
            </a:extLst>
          </p:cNvPr>
          <p:cNvSpPr>
            <a:spLocks noGrp="1"/>
          </p:cNvSpPr>
          <p:nvPr>
            <p:ph type="body" sz="quarter" idx="15"/>
          </p:nvPr>
        </p:nvSpPr>
        <p:spPr/>
        <p:txBody>
          <a:bodyPr/>
          <a:lstStyle/>
          <a:p>
            <a:r>
              <a:rPr lang="sv-SE" dirty="0"/>
              <a:t>17 april 2026</a:t>
            </a:r>
          </a:p>
        </p:txBody>
      </p:sp>
    </p:spTree>
    <p:extLst>
      <p:ext uri="{BB962C8B-B14F-4D97-AF65-F5344CB8AC3E}">
        <p14:creationId xmlns:p14="http://schemas.microsoft.com/office/powerpoint/2010/main" val="1106451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A3556B1-8B17-5FD6-7E70-506EE38AE415}"/>
              </a:ext>
            </a:extLst>
          </p:cNvPr>
          <p:cNvSpPr>
            <a:spLocks noGrp="1"/>
          </p:cNvSpPr>
          <p:nvPr>
            <p:ph idx="1"/>
          </p:nvPr>
        </p:nvSpPr>
        <p:spPr>
          <a:xfrm>
            <a:off x="838199" y="2309592"/>
            <a:ext cx="10165774" cy="3542250"/>
          </a:xfrm>
        </p:spPr>
        <p:txBody>
          <a:bodyPr/>
          <a:lstStyle/>
          <a:p>
            <a:r>
              <a:rPr lang="sv-SE" dirty="0">
                <a:latin typeface="Source Sans Pro SemiBold" panose="020B0603030403020204" pitchFamily="34" charset="0"/>
                <a:ea typeface="Source Sans Pro SemiBold" panose="020B0603030403020204" pitchFamily="34" charset="0"/>
              </a:rPr>
              <a:t>Exempel på leveranser</a:t>
            </a:r>
          </a:p>
          <a:p>
            <a:pPr marL="342900" indent="-342900">
              <a:buFont typeface="Arial" panose="020B0604020202020204" pitchFamily="34" charset="0"/>
              <a:buChar char="•"/>
            </a:pPr>
            <a:r>
              <a:rPr lang="sv-SE" dirty="0"/>
              <a:t>Utvecklat arbete mot välfärdsbrott</a:t>
            </a:r>
          </a:p>
          <a:p>
            <a:pPr marL="342900" indent="-342900">
              <a:buFont typeface="Arial" panose="020B0604020202020204" pitchFamily="34" charset="0"/>
              <a:buChar char="•"/>
            </a:pPr>
            <a:r>
              <a:rPr lang="sv-SE" dirty="0"/>
              <a:t>Ökad trafiksäkerhet kring skolor och förskolor</a:t>
            </a:r>
          </a:p>
          <a:p>
            <a:pPr marL="342900" indent="-342900">
              <a:buFont typeface="Arial" panose="020B0604020202020204" pitchFamily="34" charset="0"/>
              <a:buChar char="•"/>
            </a:pPr>
            <a:r>
              <a:rPr lang="sv-SE" dirty="0"/>
              <a:t>Samverkan och stöd för ungdomar som vill lämna kriminalitet</a:t>
            </a:r>
          </a:p>
          <a:p>
            <a:pPr marL="342900" indent="-342900">
              <a:buFont typeface="Arial" panose="020B0604020202020204" pitchFamily="34" charset="0"/>
              <a:buChar char="•"/>
            </a:pPr>
            <a:r>
              <a:rPr lang="sv-SE" dirty="0"/>
              <a:t>Krigsplacering av kommunens tillsvidareanställda medarbetare</a:t>
            </a:r>
          </a:p>
          <a:p>
            <a:r>
              <a:rPr lang="sv-SE" dirty="0">
                <a:latin typeface="Source Sans Pro SemiBold" panose="020B0603030403020204" pitchFamily="34" charset="0"/>
                <a:ea typeface="Source Sans Pro SemiBold" panose="020B0603030403020204" pitchFamily="34" charset="0"/>
              </a:rPr>
              <a:t>Exempel på avvikelser</a:t>
            </a:r>
          </a:p>
          <a:p>
            <a:pPr marL="342900" indent="-342900">
              <a:buFont typeface="Arial" panose="020B0604020202020204" pitchFamily="34" charset="0"/>
              <a:buChar char="•"/>
            </a:pPr>
            <a:r>
              <a:rPr lang="sv-SE" dirty="0"/>
              <a:t>Ökad andel invånare som avstår från att gå ut ensam på grund av otrygghet</a:t>
            </a:r>
          </a:p>
        </p:txBody>
      </p:sp>
      <p:sp>
        <p:nvSpPr>
          <p:cNvPr id="4" name="Platshållare för bildnummer 3">
            <a:extLst>
              <a:ext uri="{FF2B5EF4-FFF2-40B4-BE49-F238E27FC236}">
                <a16:creationId xmlns:a16="http://schemas.microsoft.com/office/drawing/2014/main" id="{9B5A1873-54B2-4265-B6A4-53BF54155881}"/>
              </a:ext>
            </a:extLst>
          </p:cNvPr>
          <p:cNvSpPr>
            <a:spLocks noGrp="1"/>
          </p:cNvSpPr>
          <p:nvPr>
            <p:ph type="sldNum" sz="quarter" idx="12"/>
          </p:nvPr>
        </p:nvSpPr>
        <p:spPr/>
        <p:txBody>
          <a:bodyPr/>
          <a:lstStyle/>
          <a:p>
            <a:fld id="{D02B33C2-54EE-4A44-9B78-6F01870CE737}" type="slidenum">
              <a:rPr lang="sv-SE" smtClean="0"/>
              <a:t>10</a:t>
            </a:fld>
            <a:endParaRPr lang="sv-SE"/>
          </a:p>
        </p:txBody>
      </p:sp>
      <p:sp>
        <p:nvSpPr>
          <p:cNvPr id="5" name="Rektangel 4">
            <a:extLst>
              <a:ext uri="{FF2B5EF4-FFF2-40B4-BE49-F238E27FC236}">
                <a16:creationId xmlns:a16="http://schemas.microsoft.com/office/drawing/2014/main" id="{23429D93-9541-BA24-9F6C-73D15C1C2B24}"/>
              </a:ext>
            </a:extLst>
          </p:cNvPr>
          <p:cNvSpPr/>
          <p:nvPr/>
        </p:nvSpPr>
        <p:spPr>
          <a:xfrm>
            <a:off x="-2" y="531955"/>
            <a:ext cx="9900000" cy="136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textruta 5">
            <a:extLst>
              <a:ext uri="{FF2B5EF4-FFF2-40B4-BE49-F238E27FC236}">
                <a16:creationId xmlns:a16="http://schemas.microsoft.com/office/drawing/2014/main" id="{08834126-6994-1E9B-B42E-5508EA9D3C7D}"/>
              </a:ext>
            </a:extLst>
          </p:cNvPr>
          <p:cNvSpPr txBox="1"/>
          <p:nvPr/>
        </p:nvSpPr>
        <p:spPr>
          <a:xfrm>
            <a:off x="1086433" y="612156"/>
            <a:ext cx="8641899" cy="1200329"/>
          </a:xfrm>
          <a:prstGeom prst="rect">
            <a:avLst/>
          </a:prstGeom>
          <a:noFill/>
          <a:ln w="571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Fokusmål 4 Uppsala ska bli tryggare med jämlika livsvillkor</a:t>
            </a:r>
          </a:p>
        </p:txBody>
      </p:sp>
      <p:pic>
        <p:nvPicPr>
          <p:cNvPr id="7" name="Picture 2081">
            <a:extLst>
              <a:ext uri="{FF2B5EF4-FFF2-40B4-BE49-F238E27FC236}">
                <a16:creationId xmlns:a16="http://schemas.microsoft.com/office/drawing/2014/main" id="{70DE23D2-6EDB-421C-1E9C-AADADD22F74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3369" y="760956"/>
            <a:ext cx="864000" cy="864000"/>
          </a:xfrm>
          <a:prstGeom prst="rect">
            <a:avLst/>
          </a:prstGeom>
        </p:spPr>
      </p:pic>
    </p:spTree>
    <p:extLst>
      <p:ext uri="{BB962C8B-B14F-4D97-AF65-F5344CB8AC3E}">
        <p14:creationId xmlns:p14="http://schemas.microsoft.com/office/powerpoint/2010/main" val="3131651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6357-1ACE-0C68-2523-CB52707BD9D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9FD8488-507F-B3D0-ED61-BDDF935C1E5B}"/>
              </a:ext>
            </a:extLst>
          </p:cNvPr>
          <p:cNvSpPr>
            <a:spLocks noGrp="1"/>
          </p:cNvSpPr>
          <p:nvPr>
            <p:ph type="title"/>
          </p:nvPr>
        </p:nvSpPr>
        <p:spPr>
          <a:xfrm>
            <a:off x="288073" y="-152688"/>
            <a:ext cx="10645755" cy="1255857"/>
          </a:xfrm>
        </p:spPr>
        <p:txBody>
          <a:bodyPr/>
          <a:lstStyle/>
          <a:p>
            <a:r>
              <a:rPr lang="sv-SE" dirty="0"/>
              <a:t>Resultat 2025, kommun i förvaltningsform</a:t>
            </a:r>
          </a:p>
        </p:txBody>
      </p:sp>
      <p:sp>
        <p:nvSpPr>
          <p:cNvPr id="4" name="Platshållare för bildnummer 3">
            <a:extLst>
              <a:ext uri="{FF2B5EF4-FFF2-40B4-BE49-F238E27FC236}">
                <a16:creationId xmlns:a16="http://schemas.microsoft.com/office/drawing/2014/main" id="{0F891518-3384-3E25-2C67-22A708FE88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graphicFrame>
        <p:nvGraphicFramePr>
          <p:cNvPr id="7" name="Platshållare för innehåll 6">
            <a:extLst>
              <a:ext uri="{FF2B5EF4-FFF2-40B4-BE49-F238E27FC236}">
                <a16:creationId xmlns:a16="http://schemas.microsoft.com/office/drawing/2014/main" id="{B72325C7-0A8B-4969-A36B-EF01D3029D57}"/>
              </a:ext>
            </a:extLst>
          </p:cNvPr>
          <p:cNvGraphicFramePr>
            <a:graphicFrameLocks noGrp="1"/>
          </p:cNvGraphicFramePr>
          <p:nvPr>
            <p:ph idx="1"/>
          </p:nvPr>
        </p:nvGraphicFramePr>
        <p:xfrm>
          <a:off x="288073" y="1251284"/>
          <a:ext cx="11719443" cy="5506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487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C998C2-C95A-B743-271D-5E7B633C13CF}"/>
              </a:ext>
            </a:extLst>
          </p:cNvPr>
          <p:cNvSpPr>
            <a:spLocks noGrp="1"/>
          </p:cNvSpPr>
          <p:nvPr>
            <p:ph type="title"/>
          </p:nvPr>
        </p:nvSpPr>
        <p:spPr>
          <a:xfrm>
            <a:off x="838200" y="801481"/>
            <a:ext cx="9371646" cy="1255857"/>
          </a:xfrm>
        </p:spPr>
        <p:txBody>
          <a:bodyPr/>
          <a:lstStyle/>
          <a:p>
            <a:r>
              <a:rPr lang="sv-SE" dirty="0"/>
              <a:t>Kommunens resultat årsbokslut 2025</a:t>
            </a:r>
            <a:br>
              <a:rPr lang="sv-SE" dirty="0"/>
            </a:br>
            <a:r>
              <a:rPr lang="sv-SE" dirty="0"/>
              <a:t>441 miljoner kronor (2,7 %)</a:t>
            </a:r>
          </a:p>
        </p:txBody>
      </p:sp>
      <p:sp>
        <p:nvSpPr>
          <p:cNvPr id="3" name="Platshållare för innehåll 2">
            <a:extLst>
              <a:ext uri="{FF2B5EF4-FFF2-40B4-BE49-F238E27FC236}">
                <a16:creationId xmlns:a16="http://schemas.microsoft.com/office/drawing/2014/main" id="{AA620178-ED8E-5C14-D368-357DCD7751A7}"/>
              </a:ext>
            </a:extLst>
          </p:cNvPr>
          <p:cNvSpPr>
            <a:spLocks noGrp="1"/>
          </p:cNvSpPr>
          <p:nvPr>
            <p:ph idx="1"/>
          </p:nvPr>
        </p:nvSpPr>
        <p:spPr/>
        <p:txBody>
          <a:bodyPr/>
          <a:lstStyle/>
          <a:p>
            <a:r>
              <a:rPr lang="sv-SE" sz="2800" b="1" dirty="0"/>
              <a:t>Överskottet förklaras av:</a:t>
            </a:r>
          </a:p>
          <a:p>
            <a:pPr marL="342900" indent="-342900">
              <a:buFont typeface="Arial" panose="020B0604020202020204" pitchFamily="34" charset="0"/>
              <a:buChar char="•"/>
            </a:pPr>
            <a:r>
              <a:rPr lang="sv-SE" sz="2800" dirty="0"/>
              <a:t>Färre barn i grundskolan än budgeterat</a:t>
            </a:r>
          </a:p>
          <a:p>
            <a:pPr marL="342900" indent="-342900">
              <a:spcBef>
                <a:spcPts val="600"/>
              </a:spcBef>
              <a:buFont typeface="Arial" panose="020B0604020202020204" pitchFamily="34" charset="0"/>
              <a:buChar char="•"/>
            </a:pPr>
            <a:r>
              <a:rPr lang="sv-SE" sz="2800" dirty="0"/>
              <a:t>Färre äldre i särskilt boende än budgeterat</a:t>
            </a:r>
          </a:p>
          <a:p>
            <a:pPr marL="342900" indent="-342900">
              <a:spcBef>
                <a:spcPts val="600"/>
              </a:spcBef>
              <a:buFont typeface="Arial" panose="020B0604020202020204" pitchFamily="34" charset="0"/>
              <a:buChar char="•"/>
            </a:pPr>
            <a:r>
              <a:rPr lang="sv-SE" sz="2800" dirty="0"/>
              <a:t>Lägre kostnader för ekonomiskt bistånd än budgeterat</a:t>
            </a:r>
          </a:p>
          <a:p>
            <a:pPr marL="342900" indent="-342900">
              <a:spcBef>
                <a:spcPts val="600"/>
              </a:spcBef>
              <a:buFont typeface="Arial" panose="020B0604020202020204" pitchFamily="34" charset="0"/>
              <a:buChar char="•"/>
            </a:pPr>
            <a:r>
              <a:rPr lang="sv-SE" sz="2800" dirty="0"/>
              <a:t>Lägre kostnader för vinterväghållning än budgeterat</a:t>
            </a:r>
          </a:p>
          <a:p>
            <a:pPr marL="342900" indent="-342900">
              <a:spcBef>
                <a:spcPts val="600"/>
              </a:spcBef>
              <a:buFont typeface="Arial" panose="020B0604020202020204" pitchFamily="34" charset="0"/>
              <a:buChar char="•"/>
            </a:pPr>
            <a:r>
              <a:rPr lang="sv-SE" sz="2800" dirty="0"/>
              <a:t>Ledningsflyttar inom spårvägsprojektet som förskjuts till kommande år (lägre kostnader än budgeterat för 2025)</a:t>
            </a:r>
          </a:p>
          <a:p>
            <a:pPr marL="342900" indent="-342900">
              <a:spcBef>
                <a:spcPts val="600"/>
              </a:spcBef>
              <a:buFont typeface="Arial" panose="020B0604020202020204" pitchFamily="34" charset="0"/>
              <a:buChar char="•"/>
            </a:pPr>
            <a:r>
              <a:rPr lang="sv-SE" sz="2800" dirty="0"/>
              <a:t>Kommunen har fått högre statsbidrag än beräknat i budget</a:t>
            </a:r>
          </a:p>
        </p:txBody>
      </p:sp>
      <p:sp>
        <p:nvSpPr>
          <p:cNvPr id="4" name="Platshållare för bildnummer 3">
            <a:extLst>
              <a:ext uri="{FF2B5EF4-FFF2-40B4-BE49-F238E27FC236}">
                <a16:creationId xmlns:a16="http://schemas.microsoft.com/office/drawing/2014/main" id="{E6FD36F9-8765-AC38-991A-68A247F70DD9}"/>
              </a:ext>
            </a:extLst>
          </p:cNvPr>
          <p:cNvSpPr>
            <a:spLocks noGrp="1"/>
          </p:cNvSpPr>
          <p:nvPr>
            <p:ph type="sldNum" sz="quarter" idx="12"/>
          </p:nvPr>
        </p:nvSpPr>
        <p:spPr/>
        <p:txBody>
          <a:bodyPr/>
          <a:lstStyle/>
          <a:p>
            <a:fld id="{D02B33C2-54EE-4A44-9B78-6F01870CE737}" type="slidenum">
              <a:rPr lang="sv-SE" smtClean="0"/>
              <a:t>12</a:t>
            </a:fld>
            <a:endParaRPr lang="sv-SE"/>
          </a:p>
        </p:txBody>
      </p:sp>
    </p:spTree>
    <p:extLst>
      <p:ext uri="{BB962C8B-B14F-4D97-AF65-F5344CB8AC3E}">
        <p14:creationId xmlns:p14="http://schemas.microsoft.com/office/powerpoint/2010/main" val="702474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D5F6C3-0801-9317-1C57-5DAF5191B782}"/>
              </a:ext>
            </a:extLst>
          </p:cNvPr>
          <p:cNvSpPr>
            <a:spLocks noGrp="1"/>
          </p:cNvSpPr>
          <p:nvPr>
            <p:ph type="title"/>
          </p:nvPr>
        </p:nvSpPr>
        <p:spPr/>
        <p:txBody>
          <a:bodyPr/>
          <a:lstStyle/>
          <a:p>
            <a:r>
              <a:rPr lang="sv-SE" dirty="0"/>
              <a:t>Investeringar 2025, kommunkoncern</a:t>
            </a:r>
          </a:p>
        </p:txBody>
      </p:sp>
      <p:sp>
        <p:nvSpPr>
          <p:cNvPr id="4" name="Platshållare för bildnummer 3">
            <a:extLst>
              <a:ext uri="{FF2B5EF4-FFF2-40B4-BE49-F238E27FC236}">
                <a16:creationId xmlns:a16="http://schemas.microsoft.com/office/drawing/2014/main" id="{2FDA825D-5E92-EA3B-403F-0EA7AFB511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graphicFrame>
        <p:nvGraphicFramePr>
          <p:cNvPr id="8" name="Platshållare för innehåll 7">
            <a:extLst>
              <a:ext uri="{FF2B5EF4-FFF2-40B4-BE49-F238E27FC236}">
                <a16:creationId xmlns:a16="http://schemas.microsoft.com/office/drawing/2014/main" id="{94CC3773-6A3A-3389-D137-16BB169A0570}"/>
              </a:ext>
            </a:extLst>
          </p:cNvPr>
          <p:cNvGraphicFramePr>
            <a:graphicFrameLocks noGrp="1"/>
          </p:cNvGraphicFramePr>
          <p:nvPr>
            <p:ph idx="1"/>
            <p:extLst>
              <p:ext uri="{D42A27DB-BD31-4B8C-83A1-F6EECF244321}">
                <p14:modId xmlns:p14="http://schemas.microsoft.com/office/powerpoint/2010/main" val="2649269930"/>
              </p:ext>
            </p:extLst>
          </p:nvPr>
        </p:nvGraphicFramePr>
        <p:xfrm>
          <a:off x="838198" y="2550695"/>
          <a:ext cx="8197516" cy="2849465"/>
        </p:xfrm>
        <a:graphic>
          <a:graphicData uri="http://schemas.openxmlformats.org/drawingml/2006/table">
            <a:tbl>
              <a:tblPr/>
              <a:tblGrid>
                <a:gridCol w="4581313">
                  <a:extLst>
                    <a:ext uri="{9D8B030D-6E8A-4147-A177-3AD203B41FA5}">
                      <a16:colId xmlns:a16="http://schemas.microsoft.com/office/drawing/2014/main" val="833378034"/>
                    </a:ext>
                  </a:extLst>
                </a:gridCol>
                <a:gridCol w="1789069">
                  <a:extLst>
                    <a:ext uri="{9D8B030D-6E8A-4147-A177-3AD203B41FA5}">
                      <a16:colId xmlns:a16="http://schemas.microsoft.com/office/drawing/2014/main" val="1147358509"/>
                    </a:ext>
                  </a:extLst>
                </a:gridCol>
                <a:gridCol w="1827134">
                  <a:extLst>
                    <a:ext uri="{9D8B030D-6E8A-4147-A177-3AD203B41FA5}">
                      <a16:colId xmlns:a16="http://schemas.microsoft.com/office/drawing/2014/main" val="1171961709"/>
                    </a:ext>
                  </a:extLst>
                </a:gridCol>
              </a:tblGrid>
              <a:tr h="909553">
                <a:tc>
                  <a:txBody>
                    <a:bodyPr/>
                    <a:lstStyle/>
                    <a:p>
                      <a:pPr algn="l" fontAlgn="b">
                        <a:buNone/>
                      </a:pPr>
                      <a:r>
                        <a:rPr lang="sv-SE" sz="2400" b="1" i="0" u="none" strike="noStrike" dirty="0">
                          <a:solidFill>
                            <a:srgbClr val="FFFFFF"/>
                          </a:solidFill>
                          <a:effectLst/>
                          <a:latin typeface="Source Sans Pro" panose="020B0503030403020204" pitchFamily="34" charset="0"/>
                        </a:rPr>
                        <a:t>Belopp i miljoner kronor</a:t>
                      </a:r>
                    </a:p>
                  </a:txBody>
                  <a:tcPr marL="0" marR="0" marT="0" marB="0" anchor="ctr">
                    <a:lnL>
                      <a:noFill/>
                    </a:lnL>
                    <a:lnR>
                      <a:noFill/>
                    </a:lnR>
                    <a:lnT>
                      <a:noFill/>
                    </a:lnT>
                    <a:lnB>
                      <a:noFill/>
                    </a:lnB>
                    <a:solidFill>
                      <a:srgbClr val="252E6F"/>
                    </a:solidFill>
                  </a:tcPr>
                </a:tc>
                <a:tc>
                  <a:txBody>
                    <a:bodyPr/>
                    <a:lstStyle/>
                    <a:p>
                      <a:pPr algn="r" fontAlgn="b">
                        <a:buNone/>
                      </a:pPr>
                      <a:r>
                        <a:rPr lang="sv-SE" sz="2400" b="1" i="0" u="none" strike="noStrike" dirty="0">
                          <a:solidFill>
                            <a:srgbClr val="FFFFFF"/>
                          </a:solidFill>
                          <a:effectLst/>
                          <a:latin typeface="Source Sans Pro" panose="020B0503030403020204" pitchFamily="34" charset="0"/>
                        </a:rPr>
                        <a:t>Investerings-ram 2025</a:t>
                      </a:r>
                    </a:p>
                  </a:txBody>
                  <a:tcPr marL="0" marR="0" marT="0" marB="0" anchor="ctr">
                    <a:lnL>
                      <a:noFill/>
                    </a:lnL>
                    <a:lnR>
                      <a:noFill/>
                    </a:lnR>
                    <a:lnT>
                      <a:noFill/>
                    </a:lnT>
                    <a:lnB>
                      <a:noFill/>
                    </a:lnB>
                    <a:solidFill>
                      <a:srgbClr val="252E6F"/>
                    </a:solidFill>
                  </a:tcPr>
                </a:tc>
                <a:tc>
                  <a:txBody>
                    <a:bodyPr/>
                    <a:lstStyle/>
                    <a:p>
                      <a:pPr algn="r" fontAlgn="b">
                        <a:buNone/>
                      </a:pPr>
                      <a:r>
                        <a:rPr lang="sv-SE" sz="2400" b="1" i="0" u="none" strike="noStrike" dirty="0">
                          <a:solidFill>
                            <a:srgbClr val="FFFFFF"/>
                          </a:solidFill>
                          <a:effectLst/>
                          <a:latin typeface="Source Sans Pro" panose="020B0503030403020204" pitchFamily="34" charset="0"/>
                        </a:rPr>
                        <a:t>Utfall </a:t>
                      </a:r>
                      <a:br>
                        <a:rPr lang="sv-SE" sz="2400" b="1" i="0" u="none" strike="noStrike" dirty="0">
                          <a:solidFill>
                            <a:srgbClr val="FFFFFF"/>
                          </a:solidFill>
                          <a:effectLst/>
                          <a:latin typeface="Source Sans Pro" panose="020B0503030403020204" pitchFamily="34" charset="0"/>
                        </a:rPr>
                      </a:br>
                      <a:r>
                        <a:rPr lang="sv-SE" sz="2400" b="1" i="0" u="none" strike="noStrike" dirty="0">
                          <a:solidFill>
                            <a:srgbClr val="FFFFFF"/>
                          </a:solidFill>
                          <a:effectLst/>
                          <a:latin typeface="Source Sans Pro" panose="020B0503030403020204" pitchFamily="34" charset="0"/>
                        </a:rPr>
                        <a:t>2025</a:t>
                      </a:r>
                    </a:p>
                  </a:txBody>
                  <a:tcPr marL="0" marR="0" marT="0" marB="0" anchor="ctr">
                    <a:lnL>
                      <a:noFill/>
                    </a:lnL>
                    <a:lnR>
                      <a:noFill/>
                    </a:lnR>
                    <a:lnT>
                      <a:noFill/>
                    </a:lnT>
                    <a:lnB>
                      <a:noFill/>
                    </a:lnB>
                    <a:solidFill>
                      <a:srgbClr val="252E6F"/>
                    </a:solidFill>
                  </a:tcPr>
                </a:tc>
                <a:extLst>
                  <a:ext uri="{0D108BD9-81ED-4DB2-BD59-A6C34878D82A}">
                    <a16:rowId xmlns:a16="http://schemas.microsoft.com/office/drawing/2014/main" val="1367555708"/>
                  </a:ext>
                </a:extLst>
              </a:tr>
              <a:tr h="484978">
                <a:tc>
                  <a:txBody>
                    <a:bodyPr/>
                    <a:lstStyle/>
                    <a:p>
                      <a:pPr algn="l" fontAlgn="b">
                        <a:buNone/>
                      </a:pPr>
                      <a:r>
                        <a:rPr lang="sv-SE" sz="2400" b="0" i="0" u="none" strike="noStrike" dirty="0">
                          <a:solidFill>
                            <a:srgbClr val="000000"/>
                          </a:solidFill>
                          <a:effectLst/>
                          <a:latin typeface="Source Sans Pro" panose="020B0503030403020204" pitchFamily="34" charset="0"/>
                        </a:rPr>
                        <a:t>Nämnder</a:t>
                      </a:r>
                    </a:p>
                  </a:txBody>
                  <a:tcPr marL="0" marR="0" marT="0" marB="0" anchor="ctr">
                    <a:lnL>
                      <a:noFill/>
                    </a:lnL>
                    <a:lnR>
                      <a:noFill/>
                    </a:lnR>
                    <a:lnT>
                      <a:noFill/>
                    </a:lnT>
                    <a:lnB w="6350" cap="flat" cmpd="sng" algn="ctr">
                      <a:solidFill>
                        <a:srgbClr val="A6A6A6"/>
                      </a:solidFill>
                      <a:prstDash val="solid"/>
                      <a:round/>
                      <a:headEnd type="none" w="med" len="med"/>
                      <a:tailEnd type="none" w="med" len="med"/>
                    </a:lnB>
                    <a:solidFill>
                      <a:srgbClr val="FFFFFF"/>
                    </a:solidFill>
                  </a:tcPr>
                </a:tc>
                <a:tc>
                  <a:txBody>
                    <a:bodyPr/>
                    <a:lstStyle/>
                    <a:p>
                      <a:pPr algn="r" fontAlgn="b">
                        <a:buNone/>
                      </a:pPr>
                      <a:r>
                        <a:rPr lang="sv-SE" sz="2400" b="0" i="0" u="none" strike="noStrike" dirty="0">
                          <a:solidFill>
                            <a:srgbClr val="000000"/>
                          </a:solidFill>
                          <a:effectLst/>
                          <a:latin typeface="Source Sans Pro" panose="020B0503030403020204" pitchFamily="34" charset="0"/>
                        </a:rPr>
                        <a:t>1 534</a:t>
                      </a:r>
                    </a:p>
                  </a:txBody>
                  <a:tcPr marL="0" marR="0" marT="0" marB="0" anchor="ctr">
                    <a:lnL>
                      <a:noFill/>
                    </a:lnL>
                    <a:lnR>
                      <a:noFill/>
                    </a:lnR>
                    <a:lnT>
                      <a:noFill/>
                    </a:lnT>
                    <a:lnB w="6350" cap="flat" cmpd="sng" algn="ctr">
                      <a:solidFill>
                        <a:srgbClr val="A6A6A6"/>
                      </a:solidFill>
                      <a:prstDash val="solid"/>
                      <a:round/>
                      <a:headEnd type="none" w="med" len="med"/>
                      <a:tailEnd type="none" w="med" len="med"/>
                    </a:lnB>
                    <a:solidFill>
                      <a:srgbClr val="FFFFFF"/>
                    </a:solidFill>
                  </a:tcPr>
                </a:tc>
                <a:tc>
                  <a:txBody>
                    <a:bodyPr/>
                    <a:lstStyle/>
                    <a:p>
                      <a:pPr algn="r" fontAlgn="b">
                        <a:buNone/>
                      </a:pPr>
                      <a:r>
                        <a:rPr lang="sv-SE" sz="2400" b="0" i="0" u="none" strike="noStrike" dirty="0">
                          <a:solidFill>
                            <a:srgbClr val="000000"/>
                          </a:solidFill>
                          <a:effectLst/>
                          <a:latin typeface="Source Sans Pro" panose="020B0503030403020204" pitchFamily="34" charset="0"/>
                        </a:rPr>
                        <a:t>898</a:t>
                      </a:r>
                    </a:p>
                  </a:txBody>
                  <a:tcPr marL="0" marR="0" marT="0" marB="0" anchor="ctr">
                    <a:lnL>
                      <a:noFill/>
                    </a:lnL>
                    <a:lnR>
                      <a:noFill/>
                    </a:lnR>
                    <a:lnT>
                      <a:noFill/>
                    </a:lnT>
                    <a:lnB w="635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442204204"/>
                  </a:ext>
                </a:extLst>
              </a:tr>
              <a:tr h="484978">
                <a:tc>
                  <a:txBody>
                    <a:bodyPr/>
                    <a:lstStyle/>
                    <a:p>
                      <a:pPr algn="l" fontAlgn="b">
                        <a:buNone/>
                      </a:pPr>
                      <a:r>
                        <a:rPr lang="sv-SE" sz="2400" b="0" i="0" u="none" strike="noStrike">
                          <a:solidFill>
                            <a:srgbClr val="000000"/>
                          </a:solidFill>
                          <a:effectLst/>
                          <a:latin typeface="Source Sans Pro" panose="020B0503030403020204" pitchFamily="34" charset="0"/>
                        </a:rPr>
                        <a:t>Bolag</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r" fontAlgn="b">
                        <a:buNone/>
                      </a:pPr>
                      <a:r>
                        <a:rPr lang="sv-SE" sz="2400" b="0" i="0" u="none" strike="noStrike">
                          <a:solidFill>
                            <a:srgbClr val="000000"/>
                          </a:solidFill>
                          <a:effectLst/>
                          <a:latin typeface="Source Sans Pro" panose="020B0503030403020204" pitchFamily="34" charset="0"/>
                        </a:rPr>
                        <a:t>4 321</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r" fontAlgn="b">
                        <a:buNone/>
                      </a:pPr>
                      <a:r>
                        <a:rPr lang="sv-SE" sz="2400" b="0" i="0" u="none" strike="noStrike" dirty="0">
                          <a:solidFill>
                            <a:srgbClr val="000000"/>
                          </a:solidFill>
                          <a:effectLst/>
                          <a:latin typeface="Source Sans Pro" panose="020B0503030403020204" pitchFamily="34" charset="0"/>
                        </a:rPr>
                        <a:t>3 669</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2023823724"/>
                  </a:ext>
                </a:extLst>
              </a:tr>
              <a:tr h="484978">
                <a:tc>
                  <a:txBody>
                    <a:bodyPr/>
                    <a:lstStyle/>
                    <a:p>
                      <a:pPr algn="l" fontAlgn="b">
                        <a:buNone/>
                      </a:pPr>
                      <a:r>
                        <a:rPr lang="sv-SE" sz="2000" b="0" i="1" u="none" strike="noStrike" dirty="0">
                          <a:solidFill>
                            <a:srgbClr val="000000"/>
                          </a:solidFill>
                          <a:effectLst/>
                          <a:latin typeface="Source Sans Pro" panose="020B0503030403020204" pitchFamily="34" charset="0"/>
                        </a:rPr>
                        <a:t>Eliminering</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l" fontAlgn="b">
                        <a:buNone/>
                      </a:pPr>
                      <a:r>
                        <a:rPr lang="sv-SE" sz="2000" b="0" i="1" u="none" strike="noStrike" dirty="0">
                          <a:solidFill>
                            <a:srgbClr val="000000"/>
                          </a:solidFill>
                          <a:effectLst/>
                          <a:latin typeface="Source Sans Pro" panose="020B0503030403020204" pitchFamily="34" charset="0"/>
                        </a:rPr>
                        <a:t> </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r" fontAlgn="b">
                        <a:buNone/>
                      </a:pPr>
                      <a:r>
                        <a:rPr lang="sv-SE" sz="2000" b="0" i="1" u="none" strike="noStrike" dirty="0">
                          <a:solidFill>
                            <a:srgbClr val="000000"/>
                          </a:solidFill>
                          <a:effectLst/>
                          <a:latin typeface="Source Sans Pro" panose="020B0503030403020204" pitchFamily="34" charset="0"/>
                        </a:rPr>
                        <a:t>-31</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897096962"/>
                  </a:ext>
                </a:extLst>
              </a:tr>
              <a:tr h="484978">
                <a:tc>
                  <a:txBody>
                    <a:bodyPr/>
                    <a:lstStyle/>
                    <a:p>
                      <a:pPr algn="l" fontAlgn="b">
                        <a:buNone/>
                      </a:pPr>
                      <a:r>
                        <a:rPr lang="sv-SE" sz="2800" b="1" i="0" u="none" strike="noStrike" dirty="0">
                          <a:solidFill>
                            <a:srgbClr val="000000"/>
                          </a:solidFill>
                          <a:effectLst/>
                          <a:latin typeface="Source Sans Pro" panose="020B0503030403020204" pitchFamily="34" charset="0"/>
                        </a:rPr>
                        <a:t>Investeringar totalt</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9D9D9"/>
                    </a:solidFill>
                  </a:tcPr>
                </a:tc>
                <a:tc>
                  <a:txBody>
                    <a:bodyPr/>
                    <a:lstStyle/>
                    <a:p>
                      <a:pPr algn="r" fontAlgn="b">
                        <a:buNone/>
                      </a:pPr>
                      <a:r>
                        <a:rPr lang="sv-SE" sz="2800" b="1" i="0" u="none" strike="noStrike" dirty="0">
                          <a:solidFill>
                            <a:srgbClr val="000000"/>
                          </a:solidFill>
                          <a:effectLst/>
                          <a:latin typeface="Source Sans Pro" panose="020B0503030403020204" pitchFamily="34" charset="0"/>
                        </a:rPr>
                        <a:t>5 855</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9D9D9"/>
                    </a:solidFill>
                  </a:tcPr>
                </a:tc>
                <a:tc>
                  <a:txBody>
                    <a:bodyPr/>
                    <a:lstStyle/>
                    <a:p>
                      <a:pPr algn="r" fontAlgn="b">
                        <a:buNone/>
                      </a:pPr>
                      <a:r>
                        <a:rPr lang="sv-SE" sz="2800" b="1" i="0" u="none" strike="noStrike" dirty="0">
                          <a:solidFill>
                            <a:srgbClr val="000000"/>
                          </a:solidFill>
                          <a:effectLst/>
                          <a:latin typeface="Source Sans Pro" panose="020B0503030403020204" pitchFamily="34" charset="0"/>
                        </a:rPr>
                        <a:t>4 536</a:t>
                      </a:r>
                    </a:p>
                  </a:txBody>
                  <a:tcPr marL="0" marR="0" marT="0" marB="0" anchor="ctr">
                    <a:lnL>
                      <a:noFill/>
                    </a:lnL>
                    <a:lnR>
                      <a:noFill/>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2148208464"/>
                  </a:ext>
                </a:extLst>
              </a:tr>
            </a:tbl>
          </a:graphicData>
        </a:graphic>
      </p:graphicFrame>
    </p:spTree>
    <p:extLst>
      <p:ext uri="{BB962C8B-B14F-4D97-AF65-F5344CB8AC3E}">
        <p14:creationId xmlns:p14="http://schemas.microsoft.com/office/powerpoint/2010/main" val="383795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3DD9B7-E8BC-C1FD-5F90-02981CCDE300}"/>
              </a:ext>
            </a:extLst>
          </p:cNvPr>
          <p:cNvSpPr>
            <a:spLocks noGrp="1"/>
          </p:cNvSpPr>
          <p:nvPr>
            <p:ph type="title"/>
          </p:nvPr>
        </p:nvSpPr>
        <p:spPr>
          <a:xfrm>
            <a:off x="838200" y="1215653"/>
            <a:ext cx="9371646" cy="1255857"/>
          </a:xfrm>
        </p:spPr>
        <p:txBody>
          <a:bodyPr/>
          <a:lstStyle/>
          <a:p>
            <a:r>
              <a:rPr lang="sv-SE" dirty="0"/>
              <a:t>Bokslut 2025, finansiella mål</a:t>
            </a:r>
          </a:p>
        </p:txBody>
      </p:sp>
      <p:sp>
        <p:nvSpPr>
          <p:cNvPr id="4" name="Platshållare för bildnummer 3">
            <a:extLst>
              <a:ext uri="{FF2B5EF4-FFF2-40B4-BE49-F238E27FC236}">
                <a16:creationId xmlns:a16="http://schemas.microsoft.com/office/drawing/2014/main" id="{F362462D-01F6-2874-01D0-803750A0A851}"/>
              </a:ext>
            </a:extLst>
          </p:cNvPr>
          <p:cNvSpPr>
            <a:spLocks noGrp="1"/>
          </p:cNvSpPr>
          <p:nvPr>
            <p:ph type="sldNum" sz="quarter" idx="12"/>
          </p:nvPr>
        </p:nvSpPr>
        <p:spPr/>
        <p:txBody>
          <a:bodyPr/>
          <a:lstStyle/>
          <a:p>
            <a:fld id="{D02B33C2-54EE-4A44-9B78-6F01870CE737}" type="slidenum">
              <a:rPr lang="sv-SE" smtClean="0"/>
              <a:t>14</a:t>
            </a:fld>
            <a:endParaRPr lang="sv-SE"/>
          </a:p>
        </p:txBody>
      </p:sp>
      <p:graphicFrame>
        <p:nvGraphicFramePr>
          <p:cNvPr id="7" name="Platshållare för innehåll 6">
            <a:extLst>
              <a:ext uri="{FF2B5EF4-FFF2-40B4-BE49-F238E27FC236}">
                <a16:creationId xmlns:a16="http://schemas.microsoft.com/office/drawing/2014/main" id="{63776B78-A4CB-0069-7C7C-5716BC21BB0C}"/>
              </a:ext>
            </a:extLst>
          </p:cNvPr>
          <p:cNvGraphicFramePr>
            <a:graphicFrameLocks noGrp="1"/>
          </p:cNvGraphicFramePr>
          <p:nvPr>
            <p:ph idx="1"/>
          </p:nvPr>
        </p:nvGraphicFramePr>
        <p:xfrm>
          <a:off x="838199" y="2646947"/>
          <a:ext cx="10164365" cy="2937806"/>
        </p:xfrm>
        <a:graphic>
          <a:graphicData uri="http://schemas.openxmlformats.org/drawingml/2006/table">
            <a:tbl>
              <a:tblPr/>
              <a:tblGrid>
                <a:gridCol w="4888833">
                  <a:extLst>
                    <a:ext uri="{9D8B030D-6E8A-4147-A177-3AD203B41FA5}">
                      <a16:colId xmlns:a16="http://schemas.microsoft.com/office/drawing/2014/main" val="3093637733"/>
                    </a:ext>
                  </a:extLst>
                </a:gridCol>
                <a:gridCol w="1296000">
                  <a:extLst>
                    <a:ext uri="{9D8B030D-6E8A-4147-A177-3AD203B41FA5}">
                      <a16:colId xmlns:a16="http://schemas.microsoft.com/office/drawing/2014/main" val="4394226"/>
                    </a:ext>
                  </a:extLst>
                </a:gridCol>
                <a:gridCol w="886198">
                  <a:extLst>
                    <a:ext uri="{9D8B030D-6E8A-4147-A177-3AD203B41FA5}">
                      <a16:colId xmlns:a16="http://schemas.microsoft.com/office/drawing/2014/main" val="1636901923"/>
                    </a:ext>
                  </a:extLst>
                </a:gridCol>
                <a:gridCol w="735712">
                  <a:extLst>
                    <a:ext uri="{9D8B030D-6E8A-4147-A177-3AD203B41FA5}">
                      <a16:colId xmlns:a16="http://schemas.microsoft.com/office/drawing/2014/main" val="2395880831"/>
                    </a:ext>
                  </a:extLst>
                </a:gridCol>
                <a:gridCol w="735712">
                  <a:extLst>
                    <a:ext uri="{9D8B030D-6E8A-4147-A177-3AD203B41FA5}">
                      <a16:colId xmlns:a16="http://schemas.microsoft.com/office/drawing/2014/main" val="766193512"/>
                    </a:ext>
                  </a:extLst>
                </a:gridCol>
                <a:gridCol w="886198">
                  <a:extLst>
                    <a:ext uri="{9D8B030D-6E8A-4147-A177-3AD203B41FA5}">
                      <a16:colId xmlns:a16="http://schemas.microsoft.com/office/drawing/2014/main" val="18980682"/>
                    </a:ext>
                  </a:extLst>
                </a:gridCol>
                <a:gridCol w="735712">
                  <a:extLst>
                    <a:ext uri="{9D8B030D-6E8A-4147-A177-3AD203B41FA5}">
                      <a16:colId xmlns:a16="http://schemas.microsoft.com/office/drawing/2014/main" val="1789055131"/>
                    </a:ext>
                  </a:extLst>
                </a:gridCol>
              </a:tblGrid>
              <a:tr h="633659">
                <a:tc>
                  <a:txBody>
                    <a:bodyPr/>
                    <a:lstStyle/>
                    <a:p>
                      <a:pPr algn="l" fontAlgn="ctr">
                        <a:buNone/>
                      </a:pPr>
                      <a:r>
                        <a:rPr lang="sv-SE" sz="2000" b="1" i="0" u="none" strike="noStrike" dirty="0">
                          <a:solidFill>
                            <a:srgbClr val="FFFFFF"/>
                          </a:solidFill>
                          <a:effectLst/>
                          <a:latin typeface="Source Sans Pro" panose="020B0503030403020204" pitchFamily="34" charset="0"/>
                        </a:rPr>
                        <a:t> </a:t>
                      </a:r>
                    </a:p>
                  </a:txBody>
                  <a:tcPr marL="0" marR="0" marT="0" marB="0" anchor="ctr">
                    <a:lnL>
                      <a:noFill/>
                    </a:lnL>
                    <a:lnR>
                      <a:noFill/>
                    </a:lnR>
                    <a:lnT>
                      <a:noFill/>
                    </a:lnT>
                    <a:lnB>
                      <a:noFill/>
                    </a:lnB>
                    <a:solidFill>
                      <a:srgbClr val="252E6F"/>
                    </a:solidFill>
                  </a:tcPr>
                </a:tc>
                <a:tc>
                  <a:txBody>
                    <a:bodyPr/>
                    <a:lstStyle/>
                    <a:p>
                      <a:pPr algn="ctr" fontAlgn="b">
                        <a:buNone/>
                      </a:pPr>
                      <a:r>
                        <a:rPr lang="sv-SE" sz="2000" b="1" i="0" u="none" strike="noStrike" dirty="0">
                          <a:solidFill>
                            <a:srgbClr val="FFFFFF"/>
                          </a:solidFill>
                          <a:effectLst/>
                          <a:latin typeface="Source Sans Pro" panose="020B0503030403020204" pitchFamily="34" charset="0"/>
                        </a:rPr>
                        <a:t>Långsiktigt mål</a:t>
                      </a:r>
                    </a:p>
                  </a:txBody>
                  <a:tcPr marL="0" marR="0" marT="0" marB="0" anchor="b">
                    <a:lnL>
                      <a:noFill/>
                    </a:lnL>
                    <a:lnR>
                      <a:noFill/>
                    </a:lnR>
                    <a:lnT>
                      <a:noFill/>
                    </a:lnT>
                    <a:lnB>
                      <a:noFill/>
                    </a:lnB>
                    <a:solidFill>
                      <a:srgbClr val="252E6F"/>
                    </a:solidFill>
                  </a:tcPr>
                </a:tc>
                <a:tc>
                  <a:txBody>
                    <a:bodyPr/>
                    <a:lstStyle/>
                    <a:p>
                      <a:pPr algn="ctr" fontAlgn="b">
                        <a:buNone/>
                      </a:pPr>
                      <a:r>
                        <a:rPr lang="sv-SE" sz="2400" b="1" i="0" u="none" strike="noStrike" dirty="0">
                          <a:solidFill>
                            <a:srgbClr val="FFFFFF"/>
                          </a:solidFill>
                          <a:effectLst/>
                          <a:latin typeface="Source Sans Pro" panose="020B0503030403020204" pitchFamily="34" charset="0"/>
                        </a:rPr>
                        <a:t>2025</a:t>
                      </a:r>
                    </a:p>
                  </a:txBody>
                  <a:tcPr marL="0" marR="0" marT="0" marB="0" anchor="b">
                    <a:lnL>
                      <a:noFill/>
                    </a:lnL>
                    <a:lnR>
                      <a:noFill/>
                    </a:lnR>
                    <a:lnT>
                      <a:noFill/>
                    </a:lnT>
                    <a:lnB>
                      <a:noFill/>
                    </a:lnB>
                    <a:solidFill>
                      <a:srgbClr val="252E6F"/>
                    </a:solidFill>
                  </a:tcPr>
                </a:tc>
                <a:tc>
                  <a:txBody>
                    <a:bodyPr/>
                    <a:lstStyle/>
                    <a:p>
                      <a:pPr algn="ctr" fontAlgn="b">
                        <a:buNone/>
                      </a:pPr>
                      <a:r>
                        <a:rPr lang="sv-SE" sz="2400" b="1" i="0" u="none" strike="noStrike" dirty="0">
                          <a:solidFill>
                            <a:srgbClr val="FFFFFF"/>
                          </a:solidFill>
                          <a:effectLst/>
                          <a:latin typeface="Source Sans Pro" panose="020B0503030403020204" pitchFamily="34" charset="0"/>
                        </a:rPr>
                        <a:t>2024</a:t>
                      </a:r>
                    </a:p>
                  </a:txBody>
                  <a:tcPr marL="0" marR="0" marT="0" marB="0" anchor="b">
                    <a:lnL>
                      <a:noFill/>
                    </a:lnL>
                    <a:lnR>
                      <a:noFill/>
                    </a:lnR>
                    <a:lnT>
                      <a:noFill/>
                    </a:lnT>
                    <a:lnB>
                      <a:noFill/>
                    </a:lnB>
                    <a:solidFill>
                      <a:srgbClr val="252E6F"/>
                    </a:solidFill>
                  </a:tcPr>
                </a:tc>
                <a:tc>
                  <a:txBody>
                    <a:bodyPr/>
                    <a:lstStyle/>
                    <a:p>
                      <a:pPr algn="ctr" fontAlgn="b">
                        <a:buNone/>
                      </a:pPr>
                      <a:r>
                        <a:rPr lang="sv-SE" sz="2400" b="1" i="0" u="none" strike="noStrike" dirty="0">
                          <a:solidFill>
                            <a:srgbClr val="FFFFFF"/>
                          </a:solidFill>
                          <a:effectLst/>
                          <a:latin typeface="Source Sans Pro" panose="020B0503030403020204" pitchFamily="34" charset="0"/>
                        </a:rPr>
                        <a:t>2023</a:t>
                      </a:r>
                    </a:p>
                  </a:txBody>
                  <a:tcPr marL="0" marR="0" marT="0" marB="0" anchor="b">
                    <a:lnL>
                      <a:noFill/>
                    </a:lnL>
                    <a:lnR>
                      <a:noFill/>
                    </a:lnR>
                    <a:lnT>
                      <a:noFill/>
                    </a:lnT>
                    <a:lnB>
                      <a:noFill/>
                    </a:lnB>
                    <a:solidFill>
                      <a:srgbClr val="252E6F"/>
                    </a:solidFill>
                  </a:tcPr>
                </a:tc>
                <a:tc>
                  <a:txBody>
                    <a:bodyPr/>
                    <a:lstStyle/>
                    <a:p>
                      <a:pPr algn="ctr" fontAlgn="b">
                        <a:buNone/>
                      </a:pPr>
                      <a:r>
                        <a:rPr lang="sv-SE" sz="2400" b="1" i="0" u="none" strike="noStrike" dirty="0">
                          <a:solidFill>
                            <a:srgbClr val="FFFFFF"/>
                          </a:solidFill>
                          <a:effectLst/>
                          <a:latin typeface="Source Sans Pro" panose="020B0503030403020204" pitchFamily="34" charset="0"/>
                        </a:rPr>
                        <a:t>2022</a:t>
                      </a:r>
                    </a:p>
                  </a:txBody>
                  <a:tcPr marL="0" marR="0" marT="0" marB="0" anchor="b">
                    <a:lnL>
                      <a:noFill/>
                    </a:lnL>
                    <a:lnR>
                      <a:noFill/>
                    </a:lnR>
                    <a:lnT>
                      <a:noFill/>
                    </a:lnT>
                    <a:lnB>
                      <a:noFill/>
                    </a:lnB>
                    <a:solidFill>
                      <a:srgbClr val="252E6F"/>
                    </a:solidFill>
                  </a:tcPr>
                </a:tc>
                <a:tc>
                  <a:txBody>
                    <a:bodyPr/>
                    <a:lstStyle/>
                    <a:p>
                      <a:pPr algn="ctr" fontAlgn="b">
                        <a:buNone/>
                      </a:pPr>
                      <a:r>
                        <a:rPr lang="sv-SE" sz="2400" b="1" i="0" u="none" strike="noStrike" dirty="0">
                          <a:solidFill>
                            <a:srgbClr val="FFFFFF"/>
                          </a:solidFill>
                          <a:effectLst/>
                          <a:latin typeface="Source Sans Pro" panose="020B0503030403020204" pitchFamily="34" charset="0"/>
                        </a:rPr>
                        <a:t>2021</a:t>
                      </a:r>
                    </a:p>
                  </a:txBody>
                  <a:tcPr marL="0" marR="0" marT="0" marB="0" anchor="b">
                    <a:lnL>
                      <a:noFill/>
                    </a:lnL>
                    <a:lnR>
                      <a:noFill/>
                    </a:lnR>
                    <a:lnT>
                      <a:noFill/>
                    </a:lnT>
                    <a:lnB>
                      <a:noFill/>
                    </a:lnB>
                    <a:solidFill>
                      <a:srgbClr val="252E6F"/>
                    </a:solidFill>
                  </a:tcPr>
                </a:tc>
                <a:extLst>
                  <a:ext uri="{0D108BD9-81ED-4DB2-BD59-A6C34878D82A}">
                    <a16:rowId xmlns:a16="http://schemas.microsoft.com/office/drawing/2014/main" val="2100832350"/>
                  </a:ext>
                </a:extLst>
              </a:tr>
              <a:tr h="720000">
                <a:tc>
                  <a:txBody>
                    <a:bodyPr/>
                    <a:lstStyle/>
                    <a:p>
                      <a:pPr algn="l" fontAlgn="ctr">
                        <a:buNone/>
                      </a:pPr>
                      <a:r>
                        <a:rPr lang="sv-SE" sz="2000" b="0" i="0" u="none" strike="noStrike" dirty="0">
                          <a:solidFill>
                            <a:srgbClr val="000000"/>
                          </a:solidFill>
                          <a:effectLst/>
                          <a:latin typeface="Source Sans Pro" panose="020B0503030403020204" pitchFamily="34" charset="0"/>
                        </a:rPr>
                        <a:t>Kommunens resultat i förhållande till skatter, generella statsbidrag och utjämning (%)</a:t>
                      </a:r>
                    </a:p>
                  </a:txBody>
                  <a:tcPr marL="0" marR="0" marT="0" marB="0" anchor="ctr">
                    <a:lnL>
                      <a:noFill/>
                    </a:lnL>
                    <a:lnR>
                      <a:noFill/>
                    </a:lnR>
                    <a:lnT>
                      <a:noFill/>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2,0</a:t>
                      </a:r>
                    </a:p>
                  </a:txBody>
                  <a:tcPr marL="0" marR="0" marT="0" marB="0" anchor="ctr">
                    <a:lnL>
                      <a:noFill/>
                    </a:lnL>
                    <a:lnR>
                      <a:noFill/>
                    </a:lnR>
                    <a:lnT>
                      <a:noFill/>
                    </a:lnT>
                    <a:lnB w="635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2,7</a:t>
                      </a:r>
                    </a:p>
                  </a:txBody>
                  <a:tcPr marL="0" marR="0" marT="0" marB="0" anchor="ctr">
                    <a:lnL>
                      <a:noFill/>
                    </a:lnL>
                    <a:lnR>
                      <a:noFill/>
                    </a:lnR>
                    <a:lnT>
                      <a:noFill/>
                    </a:lnT>
                    <a:lnB w="6350" cap="flat" cmpd="sng" algn="ctr">
                      <a:solidFill>
                        <a:srgbClr val="BFBFBF"/>
                      </a:solidFill>
                      <a:prstDash val="solid"/>
                      <a:round/>
                      <a:headEnd type="none" w="med" len="med"/>
                      <a:tailEnd type="none" w="med" len="med"/>
                    </a:lnB>
                    <a:solidFill>
                      <a:srgbClr val="D9D9D9"/>
                    </a:solid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1,0</a:t>
                      </a:r>
                    </a:p>
                  </a:txBody>
                  <a:tcPr marL="0" marR="0" marT="0" marB="0" anchor="ctr">
                    <a:lnL>
                      <a:noFill/>
                    </a:lnL>
                    <a:lnR>
                      <a:noFill/>
                    </a:lnR>
                    <a:lnT>
                      <a:noFill/>
                    </a:lnT>
                    <a:lnB w="6350" cap="flat" cmpd="sng" algn="ctr">
                      <a:solidFill>
                        <a:srgbClr val="BFBFBF"/>
                      </a:solidFill>
                      <a:prstDash val="solid"/>
                      <a:round/>
                      <a:headEnd type="none" w="med" len="med"/>
                      <a:tailEnd type="none" w="med" len="med"/>
                    </a:lnB>
                    <a:no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1,4</a:t>
                      </a:r>
                    </a:p>
                  </a:txBody>
                  <a:tcPr marL="0" marR="0" marT="0" marB="0" anchor="ctr">
                    <a:lnL>
                      <a:noFill/>
                    </a:lnL>
                    <a:lnR>
                      <a:noFill/>
                    </a:lnR>
                    <a:lnT>
                      <a:noFill/>
                    </a:lnT>
                    <a:lnB w="6350" cap="flat" cmpd="sng" algn="ctr">
                      <a:solidFill>
                        <a:srgbClr val="BFBFBF"/>
                      </a:solidFill>
                      <a:prstDash val="solid"/>
                      <a:round/>
                      <a:headEnd type="none" w="med" len="med"/>
                      <a:tailEnd type="none" w="med" len="med"/>
                    </a:lnB>
                    <a:no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4,8</a:t>
                      </a:r>
                    </a:p>
                  </a:txBody>
                  <a:tcPr marL="0" marR="0" marT="0" marB="0" anchor="ctr">
                    <a:lnL>
                      <a:noFill/>
                    </a:lnL>
                    <a:lnR>
                      <a:noFill/>
                    </a:lnR>
                    <a:lnT>
                      <a:noFill/>
                    </a:lnT>
                    <a:lnB w="6350" cap="flat" cmpd="sng" algn="ctr">
                      <a:solidFill>
                        <a:srgbClr val="BFBFBF"/>
                      </a:solidFill>
                      <a:prstDash val="solid"/>
                      <a:round/>
                      <a:headEnd type="none" w="med" len="med"/>
                      <a:tailEnd type="none" w="med" len="med"/>
                    </a:lnB>
                    <a:no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8,3</a:t>
                      </a:r>
                    </a:p>
                  </a:txBody>
                  <a:tcPr marL="0" marR="0" marT="0" marB="0" anchor="ctr">
                    <a:lnL>
                      <a:noFill/>
                    </a:lnL>
                    <a:lnR>
                      <a:noFill/>
                    </a:lnR>
                    <a:lnT>
                      <a:noFill/>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62937287"/>
                  </a:ext>
                </a:extLst>
              </a:tr>
              <a:tr h="950488">
                <a:tc>
                  <a:txBody>
                    <a:bodyPr/>
                    <a:lstStyle/>
                    <a:p>
                      <a:pPr algn="l" fontAlgn="ctr">
                        <a:buNone/>
                      </a:pPr>
                      <a:r>
                        <a:rPr lang="sv-SE" sz="2000" b="0" i="0" u="none" strike="noStrike" dirty="0">
                          <a:solidFill>
                            <a:srgbClr val="000000"/>
                          </a:solidFill>
                          <a:effectLst/>
                          <a:latin typeface="Source Sans Pro" panose="020B0503030403020204" pitchFamily="34" charset="0"/>
                        </a:rPr>
                        <a:t>Kommunkoncernens resultat i förhållande till verksamhetens intäkter, skatter, generella statsbidrag och utjämning (%) </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2,0</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gn="ctr" fontAlgn="ctr">
                        <a:buNone/>
                      </a:pPr>
                      <a:r>
                        <a:rPr lang="sv-SE" sz="2400" b="0" i="0" u="none" strike="noStrike">
                          <a:solidFill>
                            <a:srgbClr val="000000"/>
                          </a:solidFill>
                          <a:effectLst/>
                          <a:latin typeface="Source Sans Pro" panose="020B0503030403020204" pitchFamily="34" charset="0"/>
                        </a:rPr>
                        <a:t>1,9</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ctr" fontAlgn="ctr">
                        <a:buNone/>
                      </a:pPr>
                      <a:r>
                        <a:rPr lang="sv-SE" sz="2400" b="0" i="0" u="none" strike="noStrike">
                          <a:solidFill>
                            <a:srgbClr val="000000"/>
                          </a:solidFill>
                          <a:effectLst/>
                          <a:latin typeface="Source Sans Pro" panose="020B0503030403020204" pitchFamily="34" charset="0"/>
                        </a:rPr>
                        <a:t>1,6</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sv-SE" sz="2400" b="0" i="0" u="none" strike="noStrike">
                          <a:solidFill>
                            <a:srgbClr val="000000"/>
                          </a:solidFill>
                          <a:effectLst/>
                          <a:latin typeface="Source Sans Pro" panose="020B0503030403020204" pitchFamily="34" charset="0"/>
                        </a:rPr>
                        <a:t>1,9</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3,9</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6,6</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31328857"/>
                  </a:ext>
                </a:extLst>
              </a:tr>
              <a:tr h="633659">
                <a:tc>
                  <a:txBody>
                    <a:bodyPr/>
                    <a:lstStyle/>
                    <a:p>
                      <a:pPr algn="l" fontAlgn="ctr">
                        <a:buNone/>
                      </a:pPr>
                      <a:r>
                        <a:rPr lang="sv-SE" sz="2000" b="0" i="0" u="none" strike="noStrike">
                          <a:solidFill>
                            <a:srgbClr val="000000"/>
                          </a:solidFill>
                          <a:effectLst/>
                          <a:latin typeface="Source Sans Pro" panose="020B0503030403020204" pitchFamily="34" charset="0"/>
                        </a:rPr>
                        <a:t>Soliditet inklusive pensionsåtaganden, kommunkoncernen(%)</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27</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2">
                        <a:lumMod val="20000"/>
                        <a:lumOff val="80000"/>
                      </a:schemeClr>
                    </a:solidFill>
                  </a:tcPr>
                </a:tc>
                <a:tc>
                  <a:txBody>
                    <a:bodyPr/>
                    <a:lstStyle/>
                    <a:p>
                      <a:pPr algn="ctr" fontAlgn="ctr">
                        <a:buNone/>
                      </a:pPr>
                      <a:r>
                        <a:rPr lang="sv-SE" sz="2400" b="0" i="0" u="none" strike="noStrike">
                          <a:solidFill>
                            <a:srgbClr val="000000"/>
                          </a:solidFill>
                          <a:effectLst/>
                          <a:latin typeface="Source Sans Pro" panose="020B0503030403020204" pitchFamily="34" charset="0"/>
                        </a:rPr>
                        <a:t>26</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9D9D9"/>
                    </a:solid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27</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algn="ctr" fontAlgn="ctr">
                        <a:buNone/>
                      </a:pPr>
                      <a:r>
                        <a:rPr lang="sv-SE" sz="2400" b="0" i="0" u="none" strike="noStrike">
                          <a:solidFill>
                            <a:srgbClr val="000000"/>
                          </a:solidFill>
                          <a:effectLst/>
                          <a:latin typeface="Source Sans Pro" panose="020B0503030403020204" pitchFamily="34" charset="0"/>
                        </a:rPr>
                        <a:t>30</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28</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algn="ctr" fontAlgn="ctr">
                        <a:buNone/>
                      </a:pPr>
                      <a:r>
                        <a:rPr lang="sv-SE" sz="2400" b="0" i="0" u="none" strike="noStrike" dirty="0">
                          <a:solidFill>
                            <a:srgbClr val="000000"/>
                          </a:solidFill>
                          <a:effectLst/>
                          <a:latin typeface="Source Sans Pro" panose="020B0503030403020204" pitchFamily="34" charset="0"/>
                        </a:rPr>
                        <a:t>27</a:t>
                      </a:r>
                    </a:p>
                  </a:txBody>
                  <a:tcPr marL="0" marR="0" marT="0" marB="0" anchor="ctr">
                    <a:lnL>
                      <a:noFill/>
                    </a:lnL>
                    <a:lnR>
                      <a:noFill/>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946653089"/>
                  </a:ext>
                </a:extLst>
              </a:tr>
            </a:tbl>
          </a:graphicData>
        </a:graphic>
      </p:graphicFrame>
    </p:spTree>
    <p:extLst>
      <p:ext uri="{BB962C8B-B14F-4D97-AF65-F5344CB8AC3E}">
        <p14:creationId xmlns:p14="http://schemas.microsoft.com/office/powerpoint/2010/main" val="3517940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28AE8D1-5BE5-42B8-BCA8-092EBEF514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 name="Rubrik 4">
            <a:extLst>
              <a:ext uri="{FF2B5EF4-FFF2-40B4-BE49-F238E27FC236}">
                <a16:creationId xmlns:a16="http://schemas.microsoft.com/office/drawing/2014/main" id="{9406E437-7974-42C9-B042-7D1C5718A6C3}"/>
              </a:ext>
            </a:extLst>
          </p:cNvPr>
          <p:cNvSpPr>
            <a:spLocks noGrp="1"/>
          </p:cNvSpPr>
          <p:nvPr>
            <p:ph type="ctrTitle"/>
          </p:nvPr>
        </p:nvSpPr>
        <p:spPr/>
        <p:txBody>
          <a:bodyPr>
            <a:normAutofit/>
          </a:bodyPr>
          <a:lstStyle/>
          <a:p>
            <a:r>
              <a:rPr lang="sv-SE" sz="8000" dirty="0">
                <a:solidFill>
                  <a:schemeClr val="accent2"/>
                </a:solidFill>
              </a:rPr>
              <a:t>Mål och budget </a:t>
            </a:r>
            <a:r>
              <a:rPr lang="sv-SE" sz="8000" dirty="0">
                <a:solidFill>
                  <a:schemeClr val="bg2"/>
                </a:solidFill>
              </a:rPr>
              <a:t>2027-2029</a:t>
            </a:r>
          </a:p>
        </p:txBody>
      </p:sp>
      <p:sp>
        <p:nvSpPr>
          <p:cNvPr id="2" name="Platshållare för text 1">
            <a:extLst>
              <a:ext uri="{FF2B5EF4-FFF2-40B4-BE49-F238E27FC236}">
                <a16:creationId xmlns:a16="http://schemas.microsoft.com/office/drawing/2014/main" id="{C91DC146-8A74-860F-C7DB-DF3BF7D4A020}"/>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4076517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 8">
            <a:extLst>
              <a:ext uri="{FF2B5EF4-FFF2-40B4-BE49-F238E27FC236}">
                <a16:creationId xmlns:a16="http://schemas.microsoft.com/office/drawing/2014/main" id="{24EBDD5F-FF94-487A-BBC4-E50423E8D484}"/>
              </a:ext>
              <a:ext uri="{C183D7F6-B498-43B3-948B-1728B52AA6E4}">
                <adec:decorative xmlns:adec="http://schemas.microsoft.com/office/drawing/2017/decorative" val="1"/>
              </a:ext>
            </a:extLst>
          </p:cNvPr>
          <p:cNvSpPr/>
          <p:nvPr/>
        </p:nvSpPr>
        <p:spPr>
          <a:xfrm>
            <a:off x="1103411" y="4028612"/>
            <a:ext cx="840963" cy="840963"/>
          </a:xfrm>
          <a:prstGeom prst="ellipse">
            <a:avLst/>
          </a:prstGeom>
          <a:solidFill>
            <a:schemeClr val="bg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white"/>
              </a:solidFill>
              <a:effectLst/>
              <a:uLnTx/>
              <a:uFillTx/>
              <a:latin typeface="Source Sans Pro"/>
              <a:ea typeface="+mn-ea"/>
              <a:cs typeface="+mn-cs"/>
            </a:endParaRPr>
          </a:p>
        </p:txBody>
      </p:sp>
      <p:sp>
        <p:nvSpPr>
          <p:cNvPr id="14" name="Ellips 13">
            <a:extLst>
              <a:ext uri="{FF2B5EF4-FFF2-40B4-BE49-F238E27FC236}">
                <a16:creationId xmlns:a16="http://schemas.microsoft.com/office/drawing/2014/main" id="{72DC97EE-1C75-4EFE-ACC8-71559A6A3067}"/>
              </a:ext>
              <a:ext uri="{C183D7F6-B498-43B3-948B-1728B52AA6E4}">
                <adec:decorative xmlns:adec="http://schemas.microsoft.com/office/drawing/2017/decorative" val="1"/>
              </a:ext>
            </a:extLst>
          </p:cNvPr>
          <p:cNvSpPr/>
          <p:nvPr/>
        </p:nvSpPr>
        <p:spPr>
          <a:xfrm>
            <a:off x="7587766" y="5482443"/>
            <a:ext cx="840963" cy="84096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white"/>
              </a:solidFill>
              <a:effectLst/>
              <a:uLnTx/>
              <a:uFillTx/>
              <a:latin typeface="Source Sans Pro"/>
              <a:ea typeface="+mn-ea"/>
              <a:cs typeface="+mn-cs"/>
            </a:endParaRPr>
          </a:p>
        </p:txBody>
      </p:sp>
      <p:sp>
        <p:nvSpPr>
          <p:cNvPr id="17" name="Ellips 16">
            <a:extLst>
              <a:ext uri="{FF2B5EF4-FFF2-40B4-BE49-F238E27FC236}">
                <a16:creationId xmlns:a16="http://schemas.microsoft.com/office/drawing/2014/main" id="{13E02964-43CD-4CA8-922C-AC4CE887F76B}"/>
              </a:ext>
              <a:ext uri="{C183D7F6-B498-43B3-948B-1728B52AA6E4}">
                <adec:decorative xmlns:adec="http://schemas.microsoft.com/office/drawing/2017/decorative" val="1"/>
              </a:ext>
            </a:extLst>
          </p:cNvPr>
          <p:cNvSpPr/>
          <p:nvPr/>
        </p:nvSpPr>
        <p:spPr>
          <a:xfrm>
            <a:off x="2899486" y="2308683"/>
            <a:ext cx="840963" cy="840963"/>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white"/>
              </a:solidFill>
              <a:effectLst/>
              <a:uLnTx/>
              <a:uFillTx/>
              <a:latin typeface="Source Sans Pro"/>
              <a:ea typeface="+mn-ea"/>
              <a:cs typeface="+mn-cs"/>
            </a:endParaRPr>
          </a:p>
        </p:txBody>
      </p:sp>
      <p:sp>
        <p:nvSpPr>
          <p:cNvPr id="67" name="Ellips 66">
            <a:extLst>
              <a:ext uri="{FF2B5EF4-FFF2-40B4-BE49-F238E27FC236}">
                <a16:creationId xmlns:a16="http://schemas.microsoft.com/office/drawing/2014/main" id="{2003C6E1-DAB0-406D-A0FE-AD4258B4F78D}"/>
              </a:ext>
              <a:ext uri="{C183D7F6-B498-43B3-948B-1728B52AA6E4}">
                <adec:decorative xmlns:adec="http://schemas.microsoft.com/office/drawing/2017/decorative" val="1"/>
              </a:ext>
            </a:extLst>
          </p:cNvPr>
          <p:cNvSpPr/>
          <p:nvPr/>
        </p:nvSpPr>
        <p:spPr>
          <a:xfrm>
            <a:off x="7587766" y="3789705"/>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white"/>
              </a:solidFill>
              <a:effectLst/>
              <a:uLnTx/>
              <a:uFillTx/>
              <a:latin typeface="Source Sans Pro"/>
              <a:ea typeface="+mn-ea"/>
              <a:cs typeface="+mn-cs"/>
            </a:endParaRPr>
          </a:p>
        </p:txBody>
      </p:sp>
      <p:sp>
        <p:nvSpPr>
          <p:cNvPr id="68" name="Ellips 67">
            <a:extLst>
              <a:ext uri="{FF2B5EF4-FFF2-40B4-BE49-F238E27FC236}">
                <a16:creationId xmlns:a16="http://schemas.microsoft.com/office/drawing/2014/main" id="{463A44AD-2E4C-4AC0-B897-B75DA4A35B6E}"/>
              </a:ext>
              <a:ext uri="{C183D7F6-B498-43B3-948B-1728B52AA6E4}">
                <adec:decorative xmlns:adec="http://schemas.microsoft.com/office/drawing/2017/decorative" val="1"/>
              </a:ext>
            </a:extLst>
          </p:cNvPr>
          <p:cNvSpPr/>
          <p:nvPr/>
        </p:nvSpPr>
        <p:spPr>
          <a:xfrm>
            <a:off x="1024863" y="289447"/>
            <a:ext cx="840963" cy="84096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white"/>
              </a:solidFill>
              <a:effectLst/>
              <a:uLnTx/>
              <a:uFillTx/>
              <a:latin typeface="Source Sans Pro"/>
              <a:ea typeface="+mn-ea"/>
              <a:cs typeface="+mn-cs"/>
            </a:endParaRPr>
          </a:p>
        </p:txBody>
      </p:sp>
      <p:grpSp>
        <p:nvGrpSpPr>
          <p:cNvPr id="43" name="Grupp 42" descr="tidslinje">
            <a:extLst>
              <a:ext uri="{FF2B5EF4-FFF2-40B4-BE49-F238E27FC236}">
                <a16:creationId xmlns:a16="http://schemas.microsoft.com/office/drawing/2014/main" id="{915DE441-0B8B-4BCE-8E3B-4246BC09E7A1}"/>
              </a:ext>
            </a:extLst>
          </p:cNvPr>
          <p:cNvGrpSpPr/>
          <p:nvPr/>
        </p:nvGrpSpPr>
        <p:grpSpPr>
          <a:xfrm>
            <a:off x="804269" y="1200890"/>
            <a:ext cx="10278189" cy="5752254"/>
            <a:chOff x="976547" y="1458965"/>
            <a:chExt cx="10278189" cy="5752254"/>
          </a:xfrm>
        </p:grpSpPr>
        <p:grpSp>
          <p:nvGrpSpPr>
            <p:cNvPr id="12" name="Grupp 11">
              <a:extLst>
                <a:ext uri="{FF2B5EF4-FFF2-40B4-BE49-F238E27FC236}">
                  <a16:creationId xmlns:a16="http://schemas.microsoft.com/office/drawing/2014/main" id="{76FAB540-C491-4F6D-A6FE-A267705EEA5B}"/>
                </a:ext>
              </a:extLst>
            </p:cNvPr>
            <p:cNvGrpSpPr/>
            <p:nvPr/>
          </p:nvGrpSpPr>
          <p:grpSpPr>
            <a:xfrm rot="5400000" flipH="1">
              <a:off x="9555848" y="2219844"/>
              <a:ext cx="1624126" cy="1773651"/>
              <a:chOff x="6415077" y="1171530"/>
              <a:chExt cx="1890380" cy="1890380"/>
            </a:xfrm>
          </p:grpSpPr>
          <p:sp>
            <p:nvSpPr>
              <p:cNvPr id="10" name="Arc 9">
                <a:extLst>
                  <a:ext uri="{FF2B5EF4-FFF2-40B4-BE49-F238E27FC236}">
                    <a16:creationId xmlns:a16="http://schemas.microsoft.com/office/drawing/2014/main" id="{8065E7CB-23F1-435F-AF44-714D3ED3AEEC}"/>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black"/>
                  </a:solidFill>
                  <a:effectLst/>
                  <a:uLnTx/>
                  <a:uFillTx/>
                  <a:latin typeface="Source Sans Pro"/>
                  <a:ea typeface="+mn-ea"/>
                  <a:cs typeface="+mn-cs"/>
                </a:endParaRPr>
              </a:p>
            </p:txBody>
          </p:sp>
          <p:sp>
            <p:nvSpPr>
              <p:cNvPr id="11" name="Arc 10">
                <a:extLst>
                  <a:ext uri="{FF2B5EF4-FFF2-40B4-BE49-F238E27FC236}">
                    <a16:creationId xmlns:a16="http://schemas.microsoft.com/office/drawing/2014/main" id="{35E4FBCD-37DC-40E0-9AC8-B2466900D8BE}"/>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black"/>
                  </a:solidFill>
                  <a:effectLst/>
                  <a:uLnTx/>
                  <a:uFillTx/>
                  <a:latin typeface="Source Sans Pro"/>
                  <a:ea typeface="+mn-ea"/>
                  <a:cs typeface="+mn-cs"/>
                </a:endParaRPr>
              </a:p>
            </p:txBody>
          </p:sp>
        </p:grpSp>
        <p:grpSp>
          <p:nvGrpSpPr>
            <p:cNvPr id="46" name="Grupp 45">
              <a:extLst>
                <a:ext uri="{FF2B5EF4-FFF2-40B4-BE49-F238E27FC236}">
                  <a16:creationId xmlns:a16="http://schemas.microsoft.com/office/drawing/2014/main" id="{5CFEE95A-087F-4F9C-876F-9F92595763B6}"/>
                </a:ext>
              </a:extLst>
            </p:cNvPr>
            <p:cNvGrpSpPr/>
            <p:nvPr/>
          </p:nvGrpSpPr>
          <p:grpSpPr>
            <a:xfrm rot="16200000" flipH="1">
              <a:off x="1051310" y="3843465"/>
              <a:ext cx="1624126" cy="1773651"/>
              <a:chOff x="6415077" y="1171530"/>
              <a:chExt cx="1890380" cy="1890380"/>
            </a:xfrm>
          </p:grpSpPr>
          <p:sp>
            <p:nvSpPr>
              <p:cNvPr id="47" name="Arc 46">
                <a:extLst>
                  <a:ext uri="{FF2B5EF4-FFF2-40B4-BE49-F238E27FC236}">
                    <a16:creationId xmlns:a16="http://schemas.microsoft.com/office/drawing/2014/main" id="{0BEF374B-D633-4C49-A916-320DB8732251}"/>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black"/>
                  </a:solidFill>
                  <a:effectLst/>
                  <a:uLnTx/>
                  <a:uFillTx/>
                  <a:latin typeface="Source Sans Pro"/>
                  <a:ea typeface="+mn-ea"/>
                  <a:cs typeface="+mn-cs"/>
                </a:endParaRPr>
              </a:p>
            </p:txBody>
          </p:sp>
          <p:sp>
            <p:nvSpPr>
              <p:cNvPr id="48" name="Arc 47">
                <a:extLst>
                  <a:ext uri="{FF2B5EF4-FFF2-40B4-BE49-F238E27FC236}">
                    <a16:creationId xmlns:a16="http://schemas.microsoft.com/office/drawing/2014/main" id="{7EA3C2CD-982C-4EAD-AF27-8F363D90EDB9}"/>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black"/>
                  </a:solidFill>
                  <a:effectLst/>
                  <a:uLnTx/>
                  <a:uFillTx/>
                  <a:latin typeface="Source Sans Pro"/>
                  <a:ea typeface="+mn-ea"/>
                  <a:cs typeface="+mn-cs"/>
                </a:endParaRPr>
              </a:p>
            </p:txBody>
          </p:sp>
        </p:grpSp>
        <p:sp>
          <p:nvSpPr>
            <p:cNvPr id="7" name="Arc 6">
              <a:extLst>
                <a:ext uri="{FF2B5EF4-FFF2-40B4-BE49-F238E27FC236}">
                  <a16:creationId xmlns:a16="http://schemas.microsoft.com/office/drawing/2014/main" id="{AF71C86D-5144-4D25-B6A2-918DC4160A1F}"/>
                </a:ext>
              </a:extLst>
            </p:cNvPr>
            <p:cNvSpPr/>
            <p:nvPr/>
          </p:nvSpPr>
          <p:spPr>
            <a:xfrm rot="16200000" flipH="1">
              <a:off x="1705996" y="1478703"/>
              <a:ext cx="834433" cy="794957"/>
            </a:xfrm>
            <a:custGeom>
              <a:avLst/>
              <a:gdLst>
                <a:gd name="connsiteX0" fmla="*/ 834432 w 1668865"/>
                <a:gd name="connsiteY0" fmla="*/ 0 h 1589914"/>
                <a:gd name="connsiteX1" fmla="*/ 1668865 w 1668865"/>
                <a:gd name="connsiteY1" fmla="*/ 794957 h 1589914"/>
                <a:gd name="connsiteX2" fmla="*/ 834433 w 1668865"/>
                <a:gd name="connsiteY2" fmla="*/ 794957 h 1589914"/>
                <a:gd name="connsiteX3" fmla="*/ 834432 w 1668865"/>
                <a:gd name="connsiteY3" fmla="*/ 0 h 1589914"/>
                <a:gd name="connsiteX0" fmla="*/ 834432 w 1668865"/>
                <a:gd name="connsiteY0" fmla="*/ 0 h 1589914"/>
                <a:gd name="connsiteX1" fmla="*/ 1668865 w 1668865"/>
                <a:gd name="connsiteY1" fmla="*/ 794957 h 1589914"/>
                <a:gd name="connsiteX0" fmla="*/ 0 w 834433"/>
                <a:gd name="connsiteY0" fmla="*/ 0 h 794957"/>
                <a:gd name="connsiteX1" fmla="*/ 834433 w 834433"/>
                <a:gd name="connsiteY1" fmla="*/ 794957 h 794957"/>
                <a:gd name="connsiteX2" fmla="*/ 1 w 834433"/>
                <a:gd name="connsiteY2" fmla="*/ 794957 h 794957"/>
                <a:gd name="connsiteX3" fmla="*/ 0 w 834433"/>
                <a:gd name="connsiteY3" fmla="*/ 0 h 794957"/>
                <a:gd name="connsiteX0" fmla="*/ 64295 w 834433"/>
                <a:gd name="connsiteY0" fmla="*/ 0 h 794957"/>
                <a:gd name="connsiteX1" fmla="*/ 834433 w 834433"/>
                <a:gd name="connsiteY1" fmla="*/ 794957 h 794957"/>
              </a:gdLst>
              <a:ahLst/>
              <a:cxnLst>
                <a:cxn ang="0">
                  <a:pos x="connsiteX0" y="connsiteY0"/>
                </a:cxn>
                <a:cxn ang="0">
                  <a:pos x="connsiteX1" y="connsiteY1"/>
                </a:cxn>
              </a:cxnLst>
              <a:rect l="l" t="t" r="r" b="b"/>
              <a:pathLst>
                <a:path w="834433" h="794957" stroke="0" extrusionOk="0">
                  <a:moveTo>
                    <a:pt x="0" y="0"/>
                  </a:moveTo>
                  <a:cubicBezTo>
                    <a:pt x="460845" y="0"/>
                    <a:pt x="834433" y="355914"/>
                    <a:pt x="834433" y="794957"/>
                  </a:cubicBezTo>
                  <a:lnTo>
                    <a:pt x="1" y="794957"/>
                  </a:lnTo>
                  <a:cubicBezTo>
                    <a:pt x="1" y="529971"/>
                    <a:pt x="0" y="264986"/>
                    <a:pt x="0" y="0"/>
                  </a:cubicBezTo>
                  <a:close/>
                </a:path>
                <a:path w="834433" h="794957" fill="none">
                  <a:moveTo>
                    <a:pt x="64295" y="0"/>
                  </a:moveTo>
                  <a:cubicBezTo>
                    <a:pt x="525140" y="0"/>
                    <a:pt x="834433" y="355914"/>
                    <a:pt x="834433" y="794957"/>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black"/>
                </a:solidFill>
                <a:effectLst/>
                <a:uLnTx/>
                <a:uFillTx/>
                <a:latin typeface="Source Sans Pro"/>
                <a:ea typeface="+mn-ea"/>
                <a:cs typeface="+mn-cs"/>
              </a:endParaRPr>
            </a:p>
          </p:txBody>
        </p:sp>
        <p:sp>
          <p:nvSpPr>
            <p:cNvPr id="13" name="Arc 12">
              <a:extLst>
                <a:ext uri="{FF2B5EF4-FFF2-40B4-BE49-F238E27FC236}">
                  <a16:creationId xmlns:a16="http://schemas.microsoft.com/office/drawing/2014/main" id="{5507F1A1-1EB3-4835-A723-6E0CC155369B}"/>
                </a:ext>
              </a:extLst>
            </p:cNvPr>
            <p:cNvSpPr/>
            <p:nvPr/>
          </p:nvSpPr>
          <p:spPr>
            <a:xfrm rot="5400000" flipH="1">
              <a:off x="5908738" y="5581830"/>
              <a:ext cx="1668865" cy="158991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black"/>
                </a:solidFill>
                <a:effectLst/>
                <a:uLnTx/>
                <a:uFillTx/>
                <a:latin typeface="Source Sans Pro"/>
                <a:ea typeface="+mn-ea"/>
                <a:cs typeface="+mn-cs"/>
              </a:endParaRPr>
            </a:p>
          </p:txBody>
        </p:sp>
        <p:cxnSp>
          <p:nvCxnSpPr>
            <p:cNvPr id="26" name="Rak 25">
              <a:extLst>
                <a:ext uri="{FF2B5EF4-FFF2-40B4-BE49-F238E27FC236}">
                  <a16:creationId xmlns:a16="http://schemas.microsoft.com/office/drawing/2014/main" id="{A91AC131-C2D0-4567-9511-EA65CA7EE241}"/>
                </a:ext>
              </a:extLst>
            </p:cNvPr>
            <p:cNvCxnSpPr>
              <a:cxnSpLocks/>
            </p:cNvCxnSpPr>
            <p:nvPr/>
          </p:nvCxnSpPr>
          <p:spPr>
            <a:xfrm flipH="1">
              <a:off x="2489536" y="2293398"/>
              <a:ext cx="78959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CA0A091F-631C-4120-B174-67D45A6A138C}"/>
                </a:ext>
              </a:extLst>
            </p:cNvPr>
            <p:cNvCxnSpPr>
              <a:cxnSpLocks/>
            </p:cNvCxnSpPr>
            <p:nvPr/>
          </p:nvCxnSpPr>
          <p:spPr>
            <a:xfrm flipH="1">
              <a:off x="1849703" y="3918227"/>
              <a:ext cx="85357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Rak 60">
              <a:extLst>
                <a:ext uri="{FF2B5EF4-FFF2-40B4-BE49-F238E27FC236}">
                  <a16:creationId xmlns:a16="http://schemas.microsoft.com/office/drawing/2014/main" id="{9BF890A1-93BF-4879-9ED9-E25DBB7E6053}"/>
                </a:ext>
              </a:extLst>
            </p:cNvPr>
            <p:cNvCxnSpPr>
              <a:cxnSpLocks/>
              <a:stCxn id="13" idx="2"/>
            </p:cNvCxnSpPr>
            <p:nvPr/>
          </p:nvCxnSpPr>
          <p:spPr>
            <a:xfrm flipH="1" flipV="1">
              <a:off x="1849705" y="5542113"/>
              <a:ext cx="4893466" cy="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Platshållare för text 44">
            <a:extLst>
              <a:ext uri="{FF2B5EF4-FFF2-40B4-BE49-F238E27FC236}">
                <a16:creationId xmlns:a16="http://schemas.microsoft.com/office/drawing/2014/main" id="{C9B9DFF3-1270-46CD-83D5-5C0F3710735A}"/>
              </a:ext>
            </a:extLst>
          </p:cNvPr>
          <p:cNvSpPr>
            <a:spLocks noGrp="1"/>
          </p:cNvSpPr>
          <p:nvPr>
            <p:ph type="body" sz="quarter" idx="41"/>
          </p:nvPr>
        </p:nvSpPr>
        <p:spPr>
          <a:xfrm>
            <a:off x="4273878" y="2487447"/>
            <a:ext cx="2359642" cy="803852"/>
          </a:xfrm>
        </p:spPr>
        <p:txBody>
          <a:bodyPr rtlCol="0"/>
          <a:lstStyle/>
          <a:p>
            <a:r>
              <a:rPr lang="sv-SE" sz="1400" b="1" noProof="1"/>
              <a:t>10 mar. </a:t>
            </a:r>
            <a:r>
              <a:rPr lang="sv-SE" sz="1400" noProof="1"/>
              <a:t>Gemensam uppstart. Presentationer varvas med diskussioner om utmaningar,  möjligheter och framtida inriktning.</a:t>
            </a:r>
          </a:p>
        </p:txBody>
      </p:sp>
      <p:sp>
        <p:nvSpPr>
          <p:cNvPr id="38" name="Platshållare för text 37">
            <a:extLst>
              <a:ext uri="{FF2B5EF4-FFF2-40B4-BE49-F238E27FC236}">
                <a16:creationId xmlns:a16="http://schemas.microsoft.com/office/drawing/2014/main" id="{BA655D06-4225-4A2B-AEF8-4E2C18FE017C}"/>
              </a:ext>
            </a:extLst>
          </p:cNvPr>
          <p:cNvSpPr>
            <a:spLocks noGrp="1"/>
          </p:cNvSpPr>
          <p:nvPr>
            <p:ph type="body" sz="quarter" idx="39"/>
          </p:nvPr>
        </p:nvSpPr>
        <p:spPr>
          <a:xfrm>
            <a:off x="2235848" y="269239"/>
            <a:ext cx="2138339" cy="299767"/>
          </a:xfrm>
        </p:spPr>
        <p:txBody>
          <a:bodyPr rtlCol="0"/>
          <a:lstStyle/>
          <a:p>
            <a:pPr rtl="0"/>
            <a:r>
              <a:rPr lang="sv-SE" noProof="1"/>
              <a:t>Planeringsdirektiv</a:t>
            </a:r>
          </a:p>
        </p:txBody>
      </p:sp>
      <p:pic>
        <p:nvPicPr>
          <p:cNvPr id="50" name="Platshållare för bild 49" descr="Schackpjäser">
            <a:extLst>
              <a:ext uri="{FF2B5EF4-FFF2-40B4-BE49-F238E27FC236}">
                <a16:creationId xmlns:a16="http://schemas.microsoft.com/office/drawing/2014/main" id="{BC1A8F56-CD55-494E-91FC-4D0C55EE3922}"/>
              </a:ext>
            </a:extLst>
          </p:cNvPr>
          <p:cNvPicPr>
            <a:picLocks noGrp="1" noChangeAspect="1"/>
          </p:cNvPicPr>
          <p:nvPr>
            <p:ph type="pic" sz="quarter" idx="40"/>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286687" y="2227172"/>
            <a:ext cx="887413" cy="887413"/>
          </a:xfrm>
        </p:spPr>
      </p:pic>
      <p:sp>
        <p:nvSpPr>
          <p:cNvPr id="3" name="Platshållare för text 2">
            <a:extLst>
              <a:ext uri="{FF2B5EF4-FFF2-40B4-BE49-F238E27FC236}">
                <a16:creationId xmlns:a16="http://schemas.microsoft.com/office/drawing/2014/main" id="{C388CA8C-F8B5-45B2-8FCA-3A6F8DF40E92}"/>
              </a:ext>
            </a:extLst>
          </p:cNvPr>
          <p:cNvSpPr>
            <a:spLocks noGrp="1"/>
          </p:cNvSpPr>
          <p:nvPr>
            <p:ph type="body" sz="quarter" idx="44"/>
          </p:nvPr>
        </p:nvSpPr>
        <p:spPr>
          <a:xfrm>
            <a:off x="8842900" y="4116470"/>
            <a:ext cx="2781546" cy="812001"/>
          </a:xfrm>
        </p:spPr>
        <p:txBody>
          <a:bodyPr rtlCol="0"/>
          <a:lstStyle/>
          <a:p>
            <a:r>
              <a:rPr lang="sv-SE" sz="1400" b="1" noProof="1"/>
              <a:t>13-14 april. </a:t>
            </a:r>
            <a:r>
              <a:rPr lang="sv-SE" sz="1400" noProof="1"/>
              <a:t>Fokus på att bygga kunskap och kännedom om de enskilda verksamheternas förutsättningar kopplat till mål, uppdrag och budget.</a:t>
            </a:r>
          </a:p>
          <a:p>
            <a:pPr rtl="0"/>
            <a:endParaRPr lang="sv-SE" noProof="1"/>
          </a:p>
        </p:txBody>
      </p:sp>
      <p:sp>
        <p:nvSpPr>
          <p:cNvPr id="32" name="Platshållare för text 31">
            <a:extLst>
              <a:ext uri="{FF2B5EF4-FFF2-40B4-BE49-F238E27FC236}">
                <a16:creationId xmlns:a16="http://schemas.microsoft.com/office/drawing/2014/main" id="{0788CAD0-F091-43AE-9E0B-C44D9BCFFDBD}"/>
              </a:ext>
            </a:extLst>
          </p:cNvPr>
          <p:cNvSpPr>
            <a:spLocks noGrp="1"/>
          </p:cNvSpPr>
          <p:nvPr>
            <p:ph type="body" sz="quarter" idx="42"/>
          </p:nvPr>
        </p:nvSpPr>
        <p:spPr>
          <a:xfrm>
            <a:off x="4273878" y="2151757"/>
            <a:ext cx="2607263" cy="199958"/>
          </a:xfrm>
        </p:spPr>
        <p:txBody>
          <a:bodyPr rtlCol="0"/>
          <a:lstStyle/>
          <a:p>
            <a:pPr rtl="0"/>
            <a:r>
              <a:rPr lang="sv-SE" noProof="1"/>
              <a:t>Strategiskt seminarium</a:t>
            </a:r>
          </a:p>
        </p:txBody>
      </p:sp>
      <p:pic>
        <p:nvPicPr>
          <p:cNvPr id="52" name="Platshållare för bild 51" descr="Anslutningar">
            <a:extLst>
              <a:ext uri="{FF2B5EF4-FFF2-40B4-BE49-F238E27FC236}">
                <a16:creationId xmlns:a16="http://schemas.microsoft.com/office/drawing/2014/main" id="{05183537-C2C3-43F6-935E-27E647202486}"/>
              </a:ext>
            </a:extLst>
          </p:cNvPr>
          <p:cNvPicPr>
            <a:picLocks noGrp="1" noChangeAspect="1"/>
          </p:cNvPicPr>
          <p:nvPr>
            <p:ph type="pic" sz="quarter" idx="43"/>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858690" y="3708195"/>
            <a:ext cx="887413" cy="887413"/>
          </a:xfrm>
        </p:spPr>
      </p:pic>
      <p:sp>
        <p:nvSpPr>
          <p:cNvPr id="5" name="Platshållare för text 4">
            <a:extLst>
              <a:ext uri="{FF2B5EF4-FFF2-40B4-BE49-F238E27FC236}">
                <a16:creationId xmlns:a16="http://schemas.microsoft.com/office/drawing/2014/main" id="{C30E64BD-FC67-4B26-8FED-8E078A3CF228}"/>
              </a:ext>
            </a:extLst>
          </p:cNvPr>
          <p:cNvSpPr>
            <a:spLocks noGrp="1"/>
          </p:cNvSpPr>
          <p:nvPr>
            <p:ph type="body" sz="quarter" idx="45"/>
          </p:nvPr>
        </p:nvSpPr>
        <p:spPr>
          <a:xfrm>
            <a:off x="8845881" y="3767717"/>
            <a:ext cx="2138339" cy="299767"/>
          </a:xfrm>
        </p:spPr>
        <p:txBody>
          <a:bodyPr rtlCol="0"/>
          <a:lstStyle/>
          <a:p>
            <a:pPr rtl="0"/>
            <a:r>
              <a:rPr lang="sv-SE" noProof="1"/>
              <a:t>Budgetkonferens</a:t>
            </a:r>
          </a:p>
        </p:txBody>
      </p:sp>
      <p:pic>
        <p:nvPicPr>
          <p:cNvPr id="57" name="Platshållare för bild 56">
            <a:extLst>
              <a:ext uri="{FF2B5EF4-FFF2-40B4-BE49-F238E27FC236}">
                <a16:creationId xmlns:a16="http://schemas.microsoft.com/office/drawing/2014/main" id="{A83112AD-B949-4C0B-B56E-D32DC625D856}"/>
              </a:ext>
            </a:extLst>
          </p:cNvPr>
          <p:cNvPicPr>
            <a:picLocks noGrp="1" noChangeAspect="1"/>
          </p:cNvPicPr>
          <p:nvPr>
            <p:ph type="pic" sz="quarter" idx="46"/>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14582" y="3944502"/>
            <a:ext cx="887413" cy="887413"/>
          </a:xfrm>
        </p:spPr>
      </p:pic>
      <p:sp>
        <p:nvSpPr>
          <p:cNvPr id="21" name="Platshållare för text 20">
            <a:extLst>
              <a:ext uri="{FF2B5EF4-FFF2-40B4-BE49-F238E27FC236}">
                <a16:creationId xmlns:a16="http://schemas.microsoft.com/office/drawing/2014/main" id="{C6B23F16-63C4-4CE4-9CB8-640B2DFFBE56}"/>
              </a:ext>
            </a:extLst>
          </p:cNvPr>
          <p:cNvSpPr>
            <a:spLocks noGrp="1"/>
          </p:cNvSpPr>
          <p:nvPr>
            <p:ph type="body" sz="quarter" idx="50"/>
          </p:nvPr>
        </p:nvSpPr>
        <p:spPr>
          <a:xfrm>
            <a:off x="2414992" y="4263265"/>
            <a:ext cx="3681007" cy="601662"/>
          </a:xfrm>
        </p:spPr>
        <p:txBody>
          <a:bodyPr rtlCol="0"/>
          <a:lstStyle/>
          <a:p>
            <a:pPr rtl="0"/>
            <a:r>
              <a:rPr lang="sv-SE" sz="1400" noProof="1"/>
              <a:t>Framtagning av Mål och budget utifrån våren beredningsprocess. </a:t>
            </a:r>
            <a:r>
              <a:rPr lang="sv-SE" sz="1400" b="1" noProof="1"/>
              <a:t>17 juni – 11 sep</a:t>
            </a:r>
            <a:r>
              <a:rPr lang="sv-SE" sz="1400" noProof="1"/>
              <a:t>. Remissperiod av sittande styres budgetförslag</a:t>
            </a:r>
          </a:p>
        </p:txBody>
      </p:sp>
      <p:sp>
        <p:nvSpPr>
          <p:cNvPr id="19" name="Platshållare för text 18">
            <a:extLst>
              <a:ext uri="{FF2B5EF4-FFF2-40B4-BE49-F238E27FC236}">
                <a16:creationId xmlns:a16="http://schemas.microsoft.com/office/drawing/2014/main" id="{68A0F53B-4BED-46EF-9057-6334F372F67C}"/>
              </a:ext>
            </a:extLst>
          </p:cNvPr>
          <p:cNvSpPr>
            <a:spLocks noGrp="1"/>
          </p:cNvSpPr>
          <p:nvPr>
            <p:ph type="body" sz="quarter" idx="48"/>
          </p:nvPr>
        </p:nvSpPr>
        <p:spPr>
          <a:xfrm>
            <a:off x="2393502" y="3860322"/>
            <a:ext cx="3276000" cy="324108"/>
          </a:xfrm>
        </p:spPr>
        <p:txBody>
          <a:bodyPr rtlCol="0"/>
          <a:lstStyle/>
          <a:p>
            <a:pPr rtl="0"/>
            <a:r>
              <a:rPr lang="sv-SE" sz="1800" b="0" noProof="1"/>
              <a:t>Kvalitetssäkring budgetförslag </a:t>
            </a:r>
          </a:p>
        </p:txBody>
      </p:sp>
      <p:sp>
        <p:nvSpPr>
          <p:cNvPr id="25" name="Platshållare för text 24">
            <a:extLst>
              <a:ext uri="{FF2B5EF4-FFF2-40B4-BE49-F238E27FC236}">
                <a16:creationId xmlns:a16="http://schemas.microsoft.com/office/drawing/2014/main" id="{DA19BD99-1FDD-406D-B94B-E97493647B4C}"/>
              </a:ext>
            </a:extLst>
          </p:cNvPr>
          <p:cNvSpPr>
            <a:spLocks noGrp="1"/>
          </p:cNvSpPr>
          <p:nvPr>
            <p:ph type="body" sz="quarter" idx="53"/>
          </p:nvPr>
        </p:nvSpPr>
        <p:spPr>
          <a:xfrm>
            <a:off x="8842900" y="5842362"/>
            <a:ext cx="2701400" cy="601662"/>
          </a:xfrm>
        </p:spPr>
        <p:txBody>
          <a:bodyPr rtlCol="0"/>
          <a:lstStyle/>
          <a:p>
            <a:pPr rtl="0"/>
            <a:r>
              <a:rPr lang="sv-SE" sz="1400" b="1" noProof="1"/>
              <a:t>KF 9 nov. </a:t>
            </a:r>
            <a:r>
              <a:rPr lang="sv-SE" sz="1400" noProof="1"/>
              <a:t>Skattesats för 2027 </a:t>
            </a:r>
          </a:p>
          <a:p>
            <a:pPr rtl="0"/>
            <a:r>
              <a:rPr lang="sv-SE" sz="1400" b="1" noProof="1"/>
              <a:t>KF 14-15 dec. </a:t>
            </a:r>
            <a:r>
              <a:rPr lang="sv-SE" sz="1400" noProof="1"/>
              <a:t>Budgetdebatt och beslut i kommunfullmäktige.</a:t>
            </a:r>
          </a:p>
          <a:p>
            <a:pPr rtl="0"/>
            <a:endParaRPr lang="sv-SE" noProof="1"/>
          </a:p>
        </p:txBody>
      </p:sp>
      <p:pic>
        <p:nvPicPr>
          <p:cNvPr id="60" name="Platshållare för bild 59">
            <a:extLst>
              <a:ext uri="{FF2B5EF4-FFF2-40B4-BE49-F238E27FC236}">
                <a16:creationId xmlns:a16="http://schemas.microsoft.com/office/drawing/2014/main" id="{6592CDC9-FA33-4CCA-A716-E0EB2D714F58}"/>
              </a:ext>
            </a:extLst>
          </p:cNvPr>
          <p:cNvPicPr>
            <a:picLocks noGrp="1" noChangeAspect="1"/>
          </p:cNvPicPr>
          <p:nvPr>
            <p:ph type="pic" sz="quarter" idx="52"/>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855709" y="5379897"/>
            <a:ext cx="887413" cy="887413"/>
          </a:xfrm>
        </p:spPr>
      </p:pic>
      <p:sp>
        <p:nvSpPr>
          <p:cNvPr id="34" name="Platshållare för text 33">
            <a:extLst>
              <a:ext uri="{FF2B5EF4-FFF2-40B4-BE49-F238E27FC236}">
                <a16:creationId xmlns:a16="http://schemas.microsoft.com/office/drawing/2014/main" id="{6C25C378-80FF-4681-8B38-CD93033F2587}"/>
              </a:ext>
            </a:extLst>
          </p:cNvPr>
          <p:cNvSpPr>
            <a:spLocks noGrp="1"/>
          </p:cNvSpPr>
          <p:nvPr>
            <p:ph type="body" sz="quarter" idx="38"/>
          </p:nvPr>
        </p:nvSpPr>
        <p:spPr>
          <a:xfrm>
            <a:off x="2235848" y="672181"/>
            <a:ext cx="2460843" cy="767613"/>
          </a:xfrm>
        </p:spPr>
        <p:txBody>
          <a:bodyPr rtlCol="0"/>
          <a:lstStyle/>
          <a:p>
            <a:pPr rtl="0"/>
            <a:r>
              <a:rPr lang="sv-SE" sz="1400" b="1" noProof="1"/>
              <a:t>26 nov 2025. </a:t>
            </a:r>
            <a:r>
              <a:rPr lang="sv-SE" sz="1400" noProof="1"/>
              <a:t>Komunstyrelsen</a:t>
            </a:r>
            <a:r>
              <a:rPr lang="sv-SE" sz="1400" b="1" noProof="1"/>
              <a:t> </a:t>
            </a:r>
            <a:r>
              <a:rPr lang="sv-SE" sz="1400" noProof="1"/>
              <a:t>fastställer process, datum, innehåll och fokus för nästkommande process.</a:t>
            </a:r>
          </a:p>
          <a:p>
            <a:pPr rtl="0"/>
            <a:endParaRPr lang="sv-SE" noProof="1"/>
          </a:p>
        </p:txBody>
      </p:sp>
      <p:sp>
        <p:nvSpPr>
          <p:cNvPr id="28" name="Platshållare för text 27">
            <a:extLst>
              <a:ext uri="{FF2B5EF4-FFF2-40B4-BE49-F238E27FC236}">
                <a16:creationId xmlns:a16="http://schemas.microsoft.com/office/drawing/2014/main" id="{2F5D9E13-3778-4E76-95F1-32465C1D6C90}"/>
              </a:ext>
            </a:extLst>
          </p:cNvPr>
          <p:cNvSpPr>
            <a:spLocks noGrp="1"/>
          </p:cNvSpPr>
          <p:nvPr>
            <p:ph type="body" sz="quarter" idx="54"/>
          </p:nvPr>
        </p:nvSpPr>
        <p:spPr>
          <a:xfrm>
            <a:off x="8842900" y="5482443"/>
            <a:ext cx="2983782" cy="306460"/>
          </a:xfrm>
        </p:spPr>
        <p:txBody>
          <a:bodyPr rtlCol="0"/>
          <a:lstStyle/>
          <a:p>
            <a:pPr rtl="0"/>
            <a:r>
              <a:rPr lang="sv-SE" noProof="1"/>
              <a:t>Beslut Mål och budget</a:t>
            </a:r>
          </a:p>
        </p:txBody>
      </p:sp>
      <p:pic>
        <p:nvPicPr>
          <p:cNvPr id="23" name="Platshållare för bild 22" descr="Mål">
            <a:extLst>
              <a:ext uri="{FF2B5EF4-FFF2-40B4-BE49-F238E27FC236}">
                <a16:creationId xmlns:a16="http://schemas.microsoft.com/office/drawing/2014/main" id="{47016B31-9AF9-4A2C-8992-088D6BE179A3}"/>
              </a:ext>
            </a:extLst>
          </p:cNvPr>
          <p:cNvPicPr>
            <a:picLocks noGrp="1" noChangeAspect="1"/>
          </p:cNvPicPr>
          <p:nvPr>
            <p:ph type="pic" sz="quarter" idx="24"/>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48657" y="209717"/>
            <a:ext cx="887413" cy="887413"/>
          </a:xfrm>
        </p:spPr>
      </p:pic>
      <p:sp>
        <p:nvSpPr>
          <p:cNvPr id="54" name="Ellips 53" descr="tidslinje markörer">
            <a:extLst>
              <a:ext uri="{FF2B5EF4-FFF2-40B4-BE49-F238E27FC236}">
                <a16:creationId xmlns:a16="http://schemas.microsoft.com/office/drawing/2014/main" id="{860921B8-3D91-48AB-A236-95079DA8AD01}"/>
              </a:ext>
            </a:extLst>
          </p:cNvPr>
          <p:cNvSpPr/>
          <p:nvPr/>
        </p:nvSpPr>
        <p:spPr>
          <a:xfrm>
            <a:off x="1483975" y="1270834"/>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solidFill>
                  <a:srgbClr val="000000"/>
                </a:solidFill>
              </a:ln>
              <a:solidFill>
                <a:prstClr val="white"/>
              </a:solidFill>
              <a:effectLst/>
              <a:uLnTx/>
              <a:uFillTx/>
              <a:latin typeface="Source Sans Pro"/>
              <a:ea typeface="+mn-ea"/>
              <a:cs typeface="+mn-cs"/>
            </a:endParaRPr>
          </a:p>
        </p:txBody>
      </p:sp>
      <p:sp>
        <p:nvSpPr>
          <p:cNvPr id="105" name="Ellips 104" descr="tidslinje markörer">
            <a:extLst>
              <a:ext uri="{FF2B5EF4-FFF2-40B4-BE49-F238E27FC236}">
                <a16:creationId xmlns:a16="http://schemas.microsoft.com/office/drawing/2014/main" id="{E92417A0-A309-465F-88E7-0DED361313C1}"/>
              </a:ext>
            </a:extLst>
          </p:cNvPr>
          <p:cNvSpPr/>
          <p:nvPr/>
        </p:nvSpPr>
        <p:spPr>
          <a:xfrm>
            <a:off x="7281368" y="6027829"/>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solidFill>
                  <a:srgbClr val="000000"/>
                </a:solidFill>
              </a:ln>
              <a:solidFill>
                <a:prstClr val="white"/>
              </a:solidFill>
              <a:effectLst/>
              <a:uLnTx/>
              <a:uFillTx/>
              <a:latin typeface="Source Sans Pro"/>
              <a:ea typeface="+mn-ea"/>
              <a:cs typeface="+mn-cs"/>
            </a:endParaRPr>
          </a:p>
        </p:txBody>
      </p:sp>
      <p:sp>
        <p:nvSpPr>
          <p:cNvPr id="106" name="Ellips 105" descr="tidslinje markörer">
            <a:extLst>
              <a:ext uri="{FF2B5EF4-FFF2-40B4-BE49-F238E27FC236}">
                <a16:creationId xmlns:a16="http://schemas.microsoft.com/office/drawing/2014/main" id="{9E78D0A5-5816-4D38-925E-3537C6B2CF07}"/>
              </a:ext>
            </a:extLst>
          </p:cNvPr>
          <p:cNvSpPr/>
          <p:nvPr/>
        </p:nvSpPr>
        <p:spPr>
          <a:xfrm>
            <a:off x="10216860" y="3575670"/>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solidFill>
                  <a:srgbClr val="000000"/>
                </a:solidFill>
              </a:ln>
              <a:solidFill>
                <a:prstClr val="white"/>
              </a:solidFill>
              <a:effectLst/>
              <a:uLnTx/>
              <a:uFillTx/>
              <a:latin typeface="Source Sans Pro"/>
              <a:ea typeface="+mn-ea"/>
              <a:cs typeface="+mn-cs"/>
            </a:endParaRPr>
          </a:p>
        </p:txBody>
      </p:sp>
      <p:sp>
        <p:nvSpPr>
          <p:cNvPr id="108" name="Ellips 107" descr="tidslinje markörer">
            <a:extLst>
              <a:ext uri="{FF2B5EF4-FFF2-40B4-BE49-F238E27FC236}">
                <a16:creationId xmlns:a16="http://schemas.microsoft.com/office/drawing/2014/main" id="{857D08D2-A1C9-489D-8348-CFB47CDE3AB1}"/>
              </a:ext>
            </a:extLst>
          </p:cNvPr>
          <p:cNvSpPr/>
          <p:nvPr/>
        </p:nvSpPr>
        <p:spPr>
          <a:xfrm>
            <a:off x="3838980" y="1952125"/>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solidFill>
                  <a:srgbClr val="000000"/>
                </a:solidFill>
              </a:ln>
              <a:solidFill>
                <a:prstClr val="white"/>
              </a:solidFill>
              <a:effectLst/>
              <a:uLnTx/>
              <a:uFillTx/>
              <a:latin typeface="Source Sans Pro"/>
              <a:ea typeface="+mn-ea"/>
              <a:cs typeface="+mn-cs"/>
            </a:endParaRPr>
          </a:p>
        </p:txBody>
      </p:sp>
      <p:sp>
        <p:nvSpPr>
          <p:cNvPr id="110" name="Ellips 109" descr="tidslinje markörer">
            <a:extLst>
              <a:ext uri="{FF2B5EF4-FFF2-40B4-BE49-F238E27FC236}">
                <a16:creationId xmlns:a16="http://schemas.microsoft.com/office/drawing/2014/main" id="{19A80ABD-E90D-411F-BF88-7E1ED68E1846}"/>
              </a:ext>
            </a:extLst>
          </p:cNvPr>
          <p:cNvSpPr/>
          <p:nvPr/>
        </p:nvSpPr>
        <p:spPr>
          <a:xfrm>
            <a:off x="2493439" y="3577787"/>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solidFill>
                  <a:srgbClr val="000000"/>
                </a:solidFill>
              </a:ln>
              <a:solidFill>
                <a:prstClr val="white"/>
              </a:solidFill>
              <a:effectLst/>
              <a:uLnTx/>
              <a:uFillTx/>
              <a:latin typeface="Source Sans Pro"/>
              <a:ea typeface="+mn-ea"/>
              <a:cs typeface="+mn-cs"/>
            </a:endParaRPr>
          </a:p>
        </p:txBody>
      </p:sp>
      <p:sp>
        <p:nvSpPr>
          <p:cNvPr id="4" name="Rubrik 3">
            <a:extLst>
              <a:ext uri="{FF2B5EF4-FFF2-40B4-BE49-F238E27FC236}">
                <a16:creationId xmlns:a16="http://schemas.microsoft.com/office/drawing/2014/main" id="{9A225BA5-9FA7-4106-AC33-85F2D35EC4FA}"/>
              </a:ext>
            </a:extLst>
          </p:cNvPr>
          <p:cNvSpPr>
            <a:spLocks noGrp="1"/>
          </p:cNvSpPr>
          <p:nvPr>
            <p:ph type="title"/>
          </p:nvPr>
        </p:nvSpPr>
        <p:spPr>
          <a:xfrm>
            <a:off x="5071136" y="525786"/>
            <a:ext cx="6096001" cy="999032"/>
          </a:xfrm>
        </p:spPr>
        <p:txBody>
          <a:bodyPr rtlCol="0">
            <a:normAutofit fontScale="90000"/>
          </a:bodyPr>
          <a:lstStyle/>
          <a:p>
            <a:pPr rtl="0"/>
            <a:r>
              <a:rPr lang="sv-SE" noProof="1"/>
              <a:t>Mål och budget tidslinje</a:t>
            </a:r>
            <a:br>
              <a:rPr lang="sv-SE" noProof="1"/>
            </a:br>
            <a:r>
              <a:rPr lang="sv-SE" sz="3100" noProof="1">
                <a:solidFill>
                  <a:schemeClr val="accent6"/>
                </a:solidFill>
              </a:rPr>
              <a:t>Valåret 2026</a:t>
            </a:r>
            <a:r>
              <a:rPr lang="sv-SE" noProof="1">
                <a:solidFill>
                  <a:schemeClr val="accent6"/>
                </a:solidFill>
              </a:rPr>
              <a:t> </a:t>
            </a:r>
          </a:p>
        </p:txBody>
      </p:sp>
      <p:sp>
        <p:nvSpPr>
          <p:cNvPr id="6" name="Platshållare för text 2">
            <a:extLst>
              <a:ext uri="{FF2B5EF4-FFF2-40B4-BE49-F238E27FC236}">
                <a16:creationId xmlns:a16="http://schemas.microsoft.com/office/drawing/2014/main" id="{DF53956A-4579-8AD5-2020-7C5062387B07}"/>
              </a:ext>
            </a:extLst>
          </p:cNvPr>
          <p:cNvSpPr txBox="1">
            <a:spLocks/>
          </p:cNvSpPr>
          <p:nvPr/>
        </p:nvSpPr>
        <p:spPr>
          <a:xfrm>
            <a:off x="7880205" y="2245530"/>
            <a:ext cx="2524203" cy="678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buClrTx/>
              <a:buSzTx/>
              <a:buFont typeface="Arial" panose="020B0604020202020204" pitchFamily="34" charset="0"/>
              <a:buNone/>
              <a:tabLst/>
              <a:defRPr/>
            </a:pPr>
            <a:r>
              <a:rPr kumimoji="0" lang="sv-SE" sz="1800" b="1" i="0" u="none" strike="noStrike" kern="1200" cap="none" spc="0" normalizeH="0" baseline="0" noProof="1">
                <a:ln>
                  <a:noFill/>
                </a:ln>
                <a:solidFill>
                  <a:prstClr val="black"/>
                </a:solidFill>
                <a:effectLst/>
                <a:uLnTx/>
                <a:uFillTx/>
                <a:latin typeface="Source Sans Pro" panose="020B0503030403020204" pitchFamily="34" charset="0"/>
                <a:ea typeface="+mn-ea"/>
                <a:cs typeface="+mn-cs"/>
              </a:rPr>
              <a:t>Inlämning 27 mars.</a:t>
            </a:r>
            <a:endParaRPr lang="sv-SE" sz="1800" b="1" noProof="1">
              <a:solidFill>
                <a:prstClr val="black"/>
              </a:solidFill>
            </a:endParaRPr>
          </a:p>
          <a:p>
            <a:pPr marL="0" marR="0" lvl="0" indent="0" algn="l" defTabSz="914400" rtl="0" eaLnBrk="1" fontAlgn="auto" latinLnBrk="0" hangingPunct="1">
              <a:lnSpc>
                <a:spcPct val="90000"/>
              </a:lnSpc>
              <a:spcBef>
                <a:spcPts val="600"/>
              </a:spcBef>
              <a:spcAft>
                <a:spcPts val="1800"/>
              </a:spcAft>
              <a:buClrTx/>
              <a:buSzTx/>
              <a:buFont typeface="Arial" panose="020B0604020202020204" pitchFamily="34" charset="0"/>
              <a:buNone/>
              <a:tabLst/>
              <a:defRPr/>
            </a:pPr>
            <a:r>
              <a:rPr kumimoji="0" lang="sv-SE" sz="1400" b="0" i="0" u="none" strike="noStrike" kern="1200" cap="none" spc="0" normalizeH="0" baseline="0" noProof="1">
                <a:ln>
                  <a:noFill/>
                </a:ln>
                <a:solidFill>
                  <a:prstClr val="black"/>
                </a:solidFill>
                <a:effectLst/>
                <a:uLnTx/>
                <a:uFillTx/>
                <a:latin typeface="Source Sans Pro" panose="020B0503030403020204" pitchFamily="34" charset="0"/>
                <a:ea typeface="+mn-ea"/>
                <a:cs typeface="+mn-cs"/>
              </a:rPr>
              <a:t>Förvaltningar och bolag lämnar in ”förändrade förutsättningar och behov” med mera till budgetberedningen.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100" b="0" i="0" u="none" strike="noStrike" kern="1200" cap="none" spc="0" normalizeH="0" baseline="0" noProof="1">
              <a:ln>
                <a:noFill/>
              </a:ln>
              <a:solidFill>
                <a:prstClr val="black"/>
              </a:solidFill>
              <a:effectLst/>
              <a:uLnTx/>
              <a:uFillTx/>
              <a:latin typeface="Source Sans Pro" panose="020B0503030403020204" pitchFamily="34" charset="0"/>
              <a:ea typeface="+mn-ea"/>
              <a:cs typeface="+mn-cs"/>
            </a:endParaRPr>
          </a:p>
        </p:txBody>
      </p:sp>
      <p:sp>
        <p:nvSpPr>
          <p:cNvPr id="8" name="Ellips 7" descr="tidslinje markörer">
            <a:extLst>
              <a:ext uri="{FF2B5EF4-FFF2-40B4-BE49-F238E27FC236}">
                <a16:creationId xmlns:a16="http://schemas.microsoft.com/office/drawing/2014/main" id="{A0B3CCC5-C3DB-D2A7-E96A-B9A7BA647407}"/>
              </a:ext>
            </a:extLst>
          </p:cNvPr>
          <p:cNvSpPr/>
          <p:nvPr/>
        </p:nvSpPr>
        <p:spPr>
          <a:xfrm>
            <a:off x="7331146" y="1957042"/>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solidFill>
                  <a:srgbClr val="000000"/>
                </a:solidFill>
              </a:ln>
              <a:solidFill>
                <a:prstClr val="white"/>
              </a:solidFill>
              <a:effectLst/>
              <a:uLnTx/>
              <a:uFillTx/>
              <a:latin typeface="Source Sans Pro"/>
              <a:ea typeface="+mn-ea"/>
              <a:cs typeface="+mn-cs"/>
            </a:endParaRPr>
          </a:p>
        </p:txBody>
      </p:sp>
      <p:sp>
        <p:nvSpPr>
          <p:cNvPr id="2" name="Ellips 1">
            <a:extLst>
              <a:ext uri="{FF2B5EF4-FFF2-40B4-BE49-F238E27FC236}">
                <a16:creationId xmlns:a16="http://schemas.microsoft.com/office/drawing/2014/main" id="{51753442-0F9D-B99D-6CD6-119F3F4976F9}"/>
              </a:ext>
              <a:ext uri="{C183D7F6-B498-43B3-948B-1728B52AA6E4}">
                <adec:decorative xmlns:adec="http://schemas.microsoft.com/office/drawing/2017/decorative" val="1"/>
              </a:ext>
            </a:extLst>
          </p:cNvPr>
          <p:cNvSpPr/>
          <p:nvPr/>
        </p:nvSpPr>
        <p:spPr>
          <a:xfrm>
            <a:off x="6868773" y="2294730"/>
            <a:ext cx="840963" cy="840963"/>
          </a:xfrm>
          <a:prstGeom prst="ellipse">
            <a:avLst/>
          </a:prstGeom>
          <a:solidFill>
            <a:schemeClr val="bg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srgbClr val="1C9CD9"/>
              </a:solidFill>
              <a:effectLst/>
              <a:uLnTx/>
              <a:uFillTx/>
              <a:latin typeface="Source Sans Pro"/>
              <a:ea typeface="+mn-ea"/>
              <a:cs typeface="+mn-cs"/>
            </a:endParaRPr>
          </a:p>
        </p:txBody>
      </p:sp>
      <p:pic>
        <p:nvPicPr>
          <p:cNvPr id="16" name="Platshållare för bild 49" descr="Statistik">
            <a:extLst>
              <a:ext uri="{FF2B5EF4-FFF2-40B4-BE49-F238E27FC236}">
                <a16:creationId xmlns:a16="http://schemas.microsoft.com/office/drawing/2014/main" id="{1A2AA504-AD82-BC79-4096-E16EF67321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076553" y="2223553"/>
            <a:ext cx="887413" cy="887413"/>
          </a:xfrm>
          <a:prstGeom prst="rect">
            <a:avLst/>
          </a:prstGeom>
        </p:spPr>
      </p:pic>
      <p:sp>
        <p:nvSpPr>
          <p:cNvPr id="31" name="Ellips 30" descr="tidslinje markörer">
            <a:extLst>
              <a:ext uri="{FF2B5EF4-FFF2-40B4-BE49-F238E27FC236}">
                <a16:creationId xmlns:a16="http://schemas.microsoft.com/office/drawing/2014/main" id="{0507822B-2612-A528-8D6A-C58D0F5F30A2}"/>
              </a:ext>
            </a:extLst>
          </p:cNvPr>
          <p:cNvSpPr/>
          <p:nvPr/>
        </p:nvSpPr>
        <p:spPr>
          <a:xfrm>
            <a:off x="4374453" y="5160293"/>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solidFill>
                  <a:srgbClr val="000000"/>
                </a:solidFill>
              </a:ln>
              <a:solidFill>
                <a:prstClr val="white"/>
              </a:solidFill>
              <a:effectLst/>
              <a:uLnTx/>
              <a:uFillTx/>
              <a:latin typeface="Source Sans Pro"/>
              <a:ea typeface="+mn-ea"/>
              <a:cs typeface="+mn-cs"/>
            </a:endParaRPr>
          </a:p>
        </p:txBody>
      </p:sp>
      <p:sp>
        <p:nvSpPr>
          <p:cNvPr id="33" name="Ellips 32">
            <a:extLst>
              <a:ext uri="{FF2B5EF4-FFF2-40B4-BE49-F238E27FC236}">
                <a16:creationId xmlns:a16="http://schemas.microsoft.com/office/drawing/2014/main" id="{8B830124-B086-1746-371C-1E2C196EC4A3}"/>
              </a:ext>
              <a:ext uri="{C183D7F6-B498-43B3-948B-1728B52AA6E4}">
                <adec:decorative xmlns:adec="http://schemas.microsoft.com/office/drawing/2017/decorative" val="1"/>
              </a:ext>
            </a:extLst>
          </p:cNvPr>
          <p:cNvSpPr/>
          <p:nvPr/>
        </p:nvSpPr>
        <p:spPr>
          <a:xfrm>
            <a:off x="2368866" y="5442687"/>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1">
              <a:ln>
                <a:noFill/>
              </a:ln>
              <a:solidFill>
                <a:prstClr val="white"/>
              </a:solidFill>
              <a:effectLst/>
              <a:uLnTx/>
              <a:uFillTx/>
              <a:latin typeface="Source Sans Pro"/>
              <a:ea typeface="+mn-ea"/>
              <a:cs typeface="+mn-cs"/>
            </a:endParaRPr>
          </a:p>
        </p:txBody>
      </p:sp>
      <p:sp>
        <p:nvSpPr>
          <p:cNvPr id="35" name="Platshållare för text 14">
            <a:extLst>
              <a:ext uri="{FF2B5EF4-FFF2-40B4-BE49-F238E27FC236}">
                <a16:creationId xmlns:a16="http://schemas.microsoft.com/office/drawing/2014/main" id="{40764FA8-871B-F795-5FF5-C2441A22F371}"/>
              </a:ext>
            </a:extLst>
          </p:cNvPr>
          <p:cNvSpPr>
            <a:spLocks noGrp="1"/>
          </p:cNvSpPr>
          <p:nvPr>
            <p:ph type="body" sz="quarter" idx="47"/>
          </p:nvPr>
        </p:nvSpPr>
        <p:spPr>
          <a:xfrm>
            <a:off x="3588914" y="5821041"/>
            <a:ext cx="3292227" cy="601662"/>
          </a:xfrm>
        </p:spPr>
        <p:txBody>
          <a:bodyPr rtlCol="0"/>
          <a:lstStyle/>
          <a:p>
            <a:pPr rtl="0"/>
            <a:r>
              <a:rPr lang="sv-SE" sz="1400" b="1" noProof="1"/>
              <a:t>Okt-nov. </a:t>
            </a:r>
            <a:r>
              <a:rPr lang="sv-SE" sz="1400" noProof="1"/>
              <a:t>Framtagande av tillträdande styres och oppositionspartiers förslag till Mål och budget.</a:t>
            </a:r>
          </a:p>
          <a:p>
            <a:pPr rtl="0"/>
            <a:endParaRPr lang="sv-SE" noProof="1"/>
          </a:p>
        </p:txBody>
      </p:sp>
      <p:pic>
        <p:nvPicPr>
          <p:cNvPr id="36" name="Platshållare för bild 54" descr="Gruppkreativitet">
            <a:extLst>
              <a:ext uri="{FF2B5EF4-FFF2-40B4-BE49-F238E27FC236}">
                <a16:creationId xmlns:a16="http://schemas.microsoft.com/office/drawing/2014/main" id="{FE78A6C4-1FEE-BA19-FE65-967C5411391D}"/>
              </a:ext>
            </a:extLst>
          </p:cNvPr>
          <p:cNvPicPr>
            <a:picLocks noGrp="1" noChangeAspect="1"/>
          </p:cNvPicPr>
          <p:nvPr>
            <p:ph type="pic" sz="quarter" idx="49"/>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596750" y="5358576"/>
            <a:ext cx="887413" cy="887413"/>
          </a:xfrm>
        </p:spPr>
      </p:pic>
      <p:sp>
        <p:nvSpPr>
          <p:cNvPr id="37" name="Platshållare för text 4">
            <a:extLst>
              <a:ext uri="{FF2B5EF4-FFF2-40B4-BE49-F238E27FC236}">
                <a16:creationId xmlns:a16="http://schemas.microsoft.com/office/drawing/2014/main" id="{C9C49204-806D-FFDF-7551-67318C175EF7}"/>
              </a:ext>
            </a:extLst>
          </p:cNvPr>
          <p:cNvSpPr txBox="1">
            <a:spLocks/>
          </p:cNvSpPr>
          <p:nvPr/>
        </p:nvSpPr>
        <p:spPr>
          <a:xfrm>
            <a:off x="3583941" y="5425903"/>
            <a:ext cx="3721692" cy="33631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800" b="1" i="0" u="none" strike="noStrike" kern="1200" cap="none" spc="0" normalizeH="0" baseline="0" noProof="1">
                <a:ln>
                  <a:noFill/>
                </a:ln>
                <a:solidFill>
                  <a:prstClr val="black"/>
                </a:solidFill>
                <a:effectLst/>
                <a:uLnTx/>
                <a:uFillTx/>
                <a:latin typeface="Source Sans Pro SemiBold"/>
                <a:ea typeface="+mn-ea"/>
                <a:cs typeface="+mn-cs"/>
              </a:rPr>
              <a:t>Budgetberedning efter valet </a:t>
            </a:r>
          </a:p>
        </p:txBody>
      </p:sp>
    </p:spTree>
    <p:extLst>
      <p:ext uri="{BB962C8B-B14F-4D97-AF65-F5344CB8AC3E}">
        <p14:creationId xmlns:p14="http://schemas.microsoft.com/office/powerpoint/2010/main" val="2707374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0E41A-BE37-4007-A54D-D63BEC35F820}"/>
              </a:ext>
            </a:extLst>
          </p:cNvPr>
          <p:cNvSpPr>
            <a:spLocks noGrp="1"/>
          </p:cNvSpPr>
          <p:nvPr>
            <p:ph type="title"/>
          </p:nvPr>
        </p:nvSpPr>
        <p:spPr>
          <a:xfrm>
            <a:off x="838200" y="998295"/>
            <a:ext cx="9371646" cy="1255857"/>
          </a:xfrm>
        </p:spPr>
        <p:txBody>
          <a:bodyPr>
            <a:normAutofit/>
          </a:bodyPr>
          <a:lstStyle/>
          <a:p>
            <a:r>
              <a:rPr lang="sv-SE" sz="2400">
                <a:solidFill>
                  <a:schemeClr val="accent6"/>
                </a:solidFill>
              </a:rPr>
              <a:t>Planeringsdirektiv Mål och budget 2027-2029</a:t>
            </a:r>
            <a:br>
              <a:rPr lang="sv-SE"/>
            </a:br>
            <a:r>
              <a:rPr lang="sv-SE" sz="3200">
                <a:solidFill>
                  <a:schemeClr val="accent1"/>
                </a:solidFill>
              </a:rPr>
              <a:t>Fokus för arbetet under året</a:t>
            </a:r>
            <a:endParaRPr lang="sv-SE" sz="3600">
              <a:solidFill>
                <a:schemeClr val="accent1"/>
              </a:solidFill>
            </a:endParaRPr>
          </a:p>
        </p:txBody>
      </p:sp>
      <p:sp>
        <p:nvSpPr>
          <p:cNvPr id="3" name="Platshållare för innehåll 2">
            <a:extLst>
              <a:ext uri="{FF2B5EF4-FFF2-40B4-BE49-F238E27FC236}">
                <a16:creationId xmlns:a16="http://schemas.microsoft.com/office/drawing/2014/main" id="{3FB0A375-67A7-4F32-8773-B3CCAE34EF3A}"/>
              </a:ext>
            </a:extLst>
          </p:cNvPr>
          <p:cNvSpPr>
            <a:spLocks noGrp="1"/>
          </p:cNvSpPr>
          <p:nvPr>
            <p:ph idx="1"/>
          </p:nvPr>
        </p:nvSpPr>
        <p:spPr>
          <a:xfrm>
            <a:off x="838200" y="2312208"/>
            <a:ext cx="9371646" cy="3956390"/>
          </a:xfrm>
        </p:spPr>
        <p:txBody>
          <a:bodyPr/>
          <a:lstStyle/>
          <a:p>
            <a:pPr marL="285750" indent="-285750">
              <a:spcBef>
                <a:spcPts val="600"/>
              </a:spcBef>
              <a:buFont typeface="Wingdings" panose="05000000000000000000" pitchFamily="2" charset="2"/>
              <a:buChar char="§"/>
            </a:pPr>
            <a:r>
              <a:rPr lang="sv-SE" dirty="0"/>
              <a:t>Fortsatt </a:t>
            </a:r>
            <a:r>
              <a:rPr lang="sv-SE" dirty="0">
                <a:latin typeface="Source Sans Pro SemiBold" panose="020B0603030403020204" pitchFamily="34" charset="0"/>
                <a:ea typeface="Source Sans Pro SemiBold" panose="020B0603030403020204" pitchFamily="34" charset="0"/>
              </a:rPr>
              <a:t>anpassning</a:t>
            </a:r>
            <a:r>
              <a:rPr lang="sv-SE" dirty="0"/>
              <a:t> av verksamheten utifrån förändrade demografiska förutsättningar och andra omvärldstryck. </a:t>
            </a:r>
          </a:p>
          <a:p>
            <a:pPr marL="285750" indent="-285750">
              <a:spcBef>
                <a:spcPts val="600"/>
              </a:spcBef>
              <a:buFont typeface="Wingdings" panose="05000000000000000000" pitchFamily="2" charset="2"/>
              <a:buChar char="§"/>
            </a:pPr>
            <a:r>
              <a:rPr lang="sv-SE" dirty="0"/>
              <a:t>Fortsätta utveckla och integrera </a:t>
            </a:r>
            <a:r>
              <a:rPr lang="sv-SE" dirty="0">
                <a:latin typeface="Source Sans Pro SemiBold" panose="020B0603030403020204" pitchFamily="34" charset="0"/>
                <a:ea typeface="Source Sans Pro SemiBold" panose="020B0603030403020204" pitchFamily="34" charset="0"/>
              </a:rPr>
              <a:t>klimatbudget</a:t>
            </a:r>
            <a:r>
              <a:rPr lang="sv-SE" dirty="0"/>
              <a:t> för kommunkoncernen och kommunen som geografiskt område. </a:t>
            </a:r>
          </a:p>
          <a:p>
            <a:pPr marL="285750" indent="-285750">
              <a:spcBef>
                <a:spcPts val="600"/>
              </a:spcBef>
              <a:buFont typeface="Wingdings" panose="05000000000000000000" pitchFamily="2" charset="2"/>
              <a:buChar char="§"/>
            </a:pPr>
            <a:r>
              <a:rPr lang="sv-SE" dirty="0"/>
              <a:t>Stärka och bygga ut kommunens förmåga till </a:t>
            </a:r>
            <a:r>
              <a:rPr lang="sv-SE" dirty="0">
                <a:latin typeface="Source Sans Pro SemiBold" panose="020B0603030403020204" pitchFamily="34" charset="0"/>
                <a:ea typeface="Source Sans Pro SemiBold" panose="020B0603030403020204" pitchFamily="34" charset="0"/>
              </a:rPr>
              <a:t>krisberedskap och civilt försvar</a:t>
            </a:r>
            <a:r>
              <a:rPr lang="sv-SE" dirty="0"/>
              <a:t>. </a:t>
            </a:r>
          </a:p>
          <a:p>
            <a:pPr marL="285750" indent="-285750">
              <a:spcBef>
                <a:spcPts val="600"/>
              </a:spcBef>
              <a:buFont typeface="Wingdings" panose="05000000000000000000" pitchFamily="2" charset="2"/>
              <a:buChar char="§"/>
            </a:pPr>
            <a:r>
              <a:rPr lang="sv-SE" spc="-20" dirty="0">
                <a:effectLst/>
                <a:latin typeface="Source Sans Pro" panose="020B0503030403020204" pitchFamily="34" charset="0"/>
                <a:ea typeface="Calibri" panose="020F0502020204030204" pitchFamily="34" charset="0"/>
                <a:cs typeface="Arial" panose="020B0604020202020204" pitchFamily="34" charset="0"/>
              </a:rPr>
              <a:t>Ta fram beräkningsunderlag över </a:t>
            </a:r>
            <a:r>
              <a:rPr lang="sv-SE" spc="-20" dirty="0">
                <a:ea typeface="Calibri" panose="020F0502020204030204" pitchFamily="34" charset="0"/>
                <a:cs typeface="Arial" panose="020B0604020202020204" pitchFamily="34" charset="0"/>
              </a:rPr>
              <a:t>effekterna om spårvägsutbyggnaden skulle avbrytas efter valet för att </a:t>
            </a:r>
            <a:r>
              <a:rPr lang="sv-SE" dirty="0">
                <a:latin typeface="Source Sans Pro SemiBold" panose="020B0603030403020204" pitchFamily="34" charset="0"/>
                <a:ea typeface="Source Sans Pro SemiBold" panose="020B0603030403020204" pitchFamily="34" charset="0"/>
              </a:rPr>
              <a:t>tydliggöra förutsättningarna för spårvägsprojektet</a:t>
            </a:r>
            <a:r>
              <a:rPr lang="sv-SE" b="1" dirty="0"/>
              <a:t> </a:t>
            </a:r>
            <a:r>
              <a:rPr lang="sv-SE" spc="-20" dirty="0">
                <a:effectLst/>
                <a:latin typeface="Source Sans Pro" panose="020B0503030403020204" pitchFamily="34" charset="0"/>
                <a:ea typeface="Calibri" panose="020F0502020204030204" pitchFamily="34" charset="0"/>
                <a:cs typeface="Arial" panose="020B0604020202020204" pitchFamily="34" charset="0"/>
              </a:rPr>
              <a:t>inför valet 2026. </a:t>
            </a:r>
            <a:endParaRPr lang="sv-SE" dirty="0"/>
          </a:p>
          <a:p>
            <a:endParaRPr lang="sv-SE" dirty="0"/>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8306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5C0DD55-9A13-48D1-90FB-021E24741F2B}"/>
              </a:ext>
            </a:extLst>
          </p:cNvPr>
          <p:cNvSpPr>
            <a:spLocks noGrp="1"/>
          </p:cNvSpPr>
          <p:nvPr>
            <p:ph type="title"/>
          </p:nvPr>
        </p:nvSpPr>
        <p:spPr>
          <a:xfrm>
            <a:off x="838199" y="873588"/>
            <a:ext cx="6588000" cy="768173"/>
          </a:xfrm>
        </p:spPr>
        <p:txBody>
          <a:bodyPr>
            <a:normAutofit fontScale="90000"/>
          </a:bodyPr>
          <a:lstStyle/>
          <a:p>
            <a:r>
              <a:rPr lang="sv-SE" sz="4400">
                <a:solidFill>
                  <a:schemeClr val="accent5"/>
                </a:solidFill>
              </a:rPr>
              <a:t>Strategiskt seminarium 10 mars</a:t>
            </a:r>
            <a:endParaRPr lang="sv-SE">
              <a:solidFill>
                <a:schemeClr val="accent5"/>
              </a:solidFill>
            </a:endParaRPr>
          </a:p>
        </p:txBody>
      </p:sp>
      <p:sp>
        <p:nvSpPr>
          <p:cNvPr id="4" name="Platshållare för bildnummer 3">
            <a:extLst>
              <a:ext uri="{FF2B5EF4-FFF2-40B4-BE49-F238E27FC236}">
                <a16:creationId xmlns:a16="http://schemas.microsoft.com/office/drawing/2014/main" id="{22EC426E-E8D8-41FD-ABF0-270F56B8DF6A}"/>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2" name="Platshållare för innehåll 5">
            <a:extLst>
              <a:ext uri="{FF2B5EF4-FFF2-40B4-BE49-F238E27FC236}">
                <a16:creationId xmlns:a16="http://schemas.microsoft.com/office/drawing/2014/main" id="{3458F5C7-B76D-8ED6-D3AE-6F55658398DC}"/>
              </a:ext>
            </a:extLst>
          </p:cNvPr>
          <p:cNvSpPr txBox="1">
            <a:spLocks/>
          </p:cNvSpPr>
          <p:nvPr/>
        </p:nvSpPr>
        <p:spPr>
          <a:xfrm>
            <a:off x="838199" y="1849582"/>
            <a:ext cx="6084000" cy="42744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200" b="0" i="0" u="none" strike="noStrike" kern="1200" cap="none" spc="0" normalizeH="0" baseline="0" noProof="0">
                <a:ln>
                  <a:noFill/>
                </a:ln>
                <a:solidFill>
                  <a:prstClr val="black"/>
                </a:solidFill>
                <a:effectLst/>
                <a:uLnTx/>
                <a:uFillTx/>
                <a:latin typeface="Source Sans Pro SemiBold"/>
                <a:ea typeface="+mn-ea"/>
                <a:cs typeface="+mn-cs"/>
              </a:rPr>
              <a:t>Syfte: </a:t>
            </a:r>
            <a:r>
              <a:rPr kumimoji="0" lang="sv-SE" sz="2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Förståelse för förutsättningar</a:t>
            </a: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sv-SE" sz="2200" b="0" i="0" u="none" strike="noStrike" kern="1200" cap="none" spc="0" normalizeH="0" baseline="0" noProof="0">
                <a:ln>
                  <a:noFill/>
                </a:ln>
                <a:solidFill>
                  <a:prstClr val="black"/>
                </a:solidFill>
                <a:effectLst/>
                <a:uLnTx/>
                <a:uFillTx/>
                <a:latin typeface="Source Sans Pro SemiBold"/>
                <a:ea typeface="+mn-ea"/>
                <a:cs typeface="+mn-cs"/>
              </a:rPr>
              <a:t>Fokus och innehåll:</a:t>
            </a:r>
          </a:p>
          <a:p>
            <a:pPr marL="342900" marR="0" lvl="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sv-SE" sz="2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Omvärld, befolkningsutveckling och ekonomiska förutsättningar</a:t>
            </a:r>
          </a:p>
          <a:p>
            <a:pPr marL="342900" marR="0" lvl="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sv-SE" sz="2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Hur vi fattar bättre beslut i en föränderlig värld </a:t>
            </a:r>
          </a:p>
          <a:p>
            <a:pPr marL="342900" marR="0" lvl="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sv-SE" sz="2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Krisberedskap och civilt försvar</a:t>
            </a:r>
          </a:p>
          <a:p>
            <a:pPr marL="342900" marR="0" lvl="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sv-SE" sz="2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Kraften i kommunens gemensamma klimatarbete </a:t>
            </a:r>
          </a:p>
          <a:p>
            <a:pPr marL="342900" marR="0" lvl="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sv-SE" sz="2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Samverkan för ett starkt näringsliv och fler jobb </a:t>
            </a:r>
          </a:p>
          <a:p>
            <a:pPr marL="342900" marR="0" lvl="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sv-SE" sz="2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Den levande staden – Uppsala 2034</a:t>
            </a:r>
          </a:p>
        </p:txBody>
      </p:sp>
      <p:pic>
        <p:nvPicPr>
          <p:cNvPr id="7" name="Bildobjekt 6">
            <a:extLst>
              <a:ext uri="{FF2B5EF4-FFF2-40B4-BE49-F238E27FC236}">
                <a16:creationId xmlns:a16="http://schemas.microsoft.com/office/drawing/2014/main" id="{0E644409-6D70-728E-CBEF-EF087CDA13D9}"/>
              </a:ext>
            </a:extLst>
          </p:cNvPr>
          <p:cNvPicPr>
            <a:picLocks noChangeAspect="1"/>
          </p:cNvPicPr>
          <p:nvPr/>
        </p:nvPicPr>
        <p:blipFill>
          <a:blip r:embed="rId3">
            <a:extLst>
              <a:ext uri="{28A0092B-C50C-407E-A947-70E740481C1C}">
                <a14:useLocalDpi xmlns:a14="http://schemas.microsoft.com/office/drawing/2010/main" val="0"/>
              </a:ext>
            </a:extLst>
          </a:blip>
          <a:srcRect t="2581" b="2581"/>
          <a:stretch/>
        </p:blipFill>
        <p:spPr>
          <a:xfrm>
            <a:off x="7721737" y="470991"/>
            <a:ext cx="4158717" cy="5916018"/>
          </a:xfrm>
          <a:prstGeom prst="rect">
            <a:avLst/>
          </a:prstGeom>
        </p:spPr>
      </p:pic>
    </p:spTree>
    <p:extLst>
      <p:ext uri="{BB962C8B-B14F-4D97-AF65-F5344CB8AC3E}">
        <p14:creationId xmlns:p14="http://schemas.microsoft.com/office/powerpoint/2010/main" val="134762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78E29222-D5E6-289A-D019-76A62A953FA2}"/>
              </a:ext>
            </a:extLst>
          </p:cNvPr>
          <p:cNvSpPr/>
          <p:nvPr/>
        </p:nvSpPr>
        <p:spPr>
          <a:xfrm>
            <a:off x="6219358" y="3051486"/>
            <a:ext cx="2538000" cy="273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2" name="Rektangel 31">
            <a:extLst>
              <a:ext uri="{FF2B5EF4-FFF2-40B4-BE49-F238E27FC236}">
                <a16:creationId xmlns:a16="http://schemas.microsoft.com/office/drawing/2014/main" id="{26D0BBFC-841F-5505-DC9D-BAB5D114365F}"/>
              </a:ext>
            </a:extLst>
          </p:cNvPr>
          <p:cNvSpPr/>
          <p:nvPr/>
        </p:nvSpPr>
        <p:spPr>
          <a:xfrm>
            <a:off x="8904425" y="3047245"/>
            <a:ext cx="2538000" cy="273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1" name="Rektangel 30">
            <a:extLst>
              <a:ext uri="{FF2B5EF4-FFF2-40B4-BE49-F238E27FC236}">
                <a16:creationId xmlns:a16="http://schemas.microsoft.com/office/drawing/2014/main" id="{B03F6341-90E4-9FDD-F044-93C2A01CED86}"/>
              </a:ext>
            </a:extLst>
          </p:cNvPr>
          <p:cNvSpPr/>
          <p:nvPr/>
        </p:nvSpPr>
        <p:spPr>
          <a:xfrm>
            <a:off x="3508939" y="3051486"/>
            <a:ext cx="2538000" cy="273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9" name="Rektangel 28">
            <a:extLst>
              <a:ext uri="{FF2B5EF4-FFF2-40B4-BE49-F238E27FC236}">
                <a16:creationId xmlns:a16="http://schemas.microsoft.com/office/drawing/2014/main" id="{62A5A752-C6E2-C0EB-6FD3-DA64B2EC38C1}"/>
              </a:ext>
            </a:extLst>
          </p:cNvPr>
          <p:cNvSpPr/>
          <p:nvPr/>
        </p:nvSpPr>
        <p:spPr>
          <a:xfrm>
            <a:off x="812879" y="3067445"/>
            <a:ext cx="2538000" cy="273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25" name="Bildobjekt 24" descr="En bild som visar person, utomhus, mark, barn&#10;&#10;Automatiskt genererad beskrivning">
            <a:extLst>
              <a:ext uri="{FF2B5EF4-FFF2-40B4-BE49-F238E27FC236}">
                <a16:creationId xmlns:a16="http://schemas.microsoft.com/office/drawing/2014/main" id="{3FB0F0E7-7926-A6F3-14B9-43F590820825}"/>
              </a:ext>
            </a:extLst>
          </p:cNvPr>
          <p:cNvPicPr>
            <a:picLocks noChangeAspect="1"/>
          </p:cNvPicPr>
          <p:nvPr/>
        </p:nvPicPr>
        <p:blipFill rotWithShape="1">
          <a:blip r:embed="rId3" cstate="print">
            <a:alphaModFix amt="15000"/>
            <a:extLst>
              <a:ext uri="{28A0092B-C50C-407E-A947-70E740481C1C}">
                <a14:useLocalDpi xmlns:a14="http://schemas.microsoft.com/office/drawing/2010/main" val="0"/>
              </a:ext>
            </a:extLst>
          </a:blip>
          <a:srcRect l="12208" t="5564" r="43582" b="22799"/>
          <a:stretch/>
        </p:blipFill>
        <p:spPr>
          <a:xfrm flipH="1">
            <a:off x="3510355" y="3073656"/>
            <a:ext cx="2533093" cy="2731625"/>
          </a:xfrm>
          <a:prstGeom prst="rect">
            <a:avLst/>
          </a:prstGeom>
        </p:spPr>
      </p:pic>
      <p:pic>
        <p:nvPicPr>
          <p:cNvPr id="26" name="Bildobjekt 25" descr="En bild som visar person, utomhus, byxor&#10;&#10;Automatiskt genererad beskrivning">
            <a:extLst>
              <a:ext uri="{FF2B5EF4-FFF2-40B4-BE49-F238E27FC236}">
                <a16:creationId xmlns:a16="http://schemas.microsoft.com/office/drawing/2014/main" id="{49A2636A-2CD7-EF0F-6EF7-EA2A07DB22DB}"/>
              </a:ext>
            </a:extLst>
          </p:cNvPr>
          <p:cNvPicPr>
            <a:picLocks noChangeAspect="1"/>
          </p:cNvPicPr>
          <p:nvPr/>
        </p:nvPicPr>
        <p:blipFill rotWithShape="1">
          <a:blip r:embed="rId4" cstate="print">
            <a:alphaModFix amt="15000"/>
            <a:extLst>
              <a:ext uri="{28A0092B-C50C-407E-A947-70E740481C1C}">
                <a14:useLocalDpi xmlns:a14="http://schemas.microsoft.com/office/drawing/2010/main" val="0"/>
              </a:ext>
            </a:extLst>
          </a:blip>
          <a:srcRect l="16713" r="21001"/>
          <a:stretch/>
        </p:blipFill>
        <p:spPr>
          <a:xfrm>
            <a:off x="8904104" y="3053748"/>
            <a:ext cx="2555136" cy="2731626"/>
          </a:xfrm>
          <a:prstGeom prst="rect">
            <a:avLst/>
          </a:prstGeom>
        </p:spPr>
      </p:pic>
      <p:pic>
        <p:nvPicPr>
          <p:cNvPr id="27" name="Bildobjekt 26" descr="En bild som visar person, utomhus&#10;&#10;Automatiskt genererad beskrivning">
            <a:extLst>
              <a:ext uri="{FF2B5EF4-FFF2-40B4-BE49-F238E27FC236}">
                <a16:creationId xmlns:a16="http://schemas.microsoft.com/office/drawing/2014/main" id="{9FABF61F-92A0-5101-0E88-781C8854D976}"/>
              </a:ext>
            </a:extLst>
          </p:cNvPr>
          <p:cNvPicPr>
            <a:picLocks noChangeAspect="1"/>
          </p:cNvPicPr>
          <p:nvPr/>
        </p:nvPicPr>
        <p:blipFill rotWithShape="1">
          <a:blip r:embed="rId5" cstate="print">
            <a:alphaModFix amt="15000"/>
            <a:extLst>
              <a:ext uri="{28A0092B-C50C-407E-A947-70E740481C1C}">
                <a14:useLocalDpi xmlns:a14="http://schemas.microsoft.com/office/drawing/2010/main" val="0"/>
              </a:ext>
            </a:extLst>
          </a:blip>
          <a:srcRect l="10626" r="27087"/>
          <a:stretch/>
        </p:blipFill>
        <p:spPr>
          <a:xfrm>
            <a:off x="6215706" y="3063340"/>
            <a:ext cx="2555136" cy="2731625"/>
          </a:xfrm>
          <a:prstGeom prst="rect">
            <a:avLst/>
          </a:prstGeom>
        </p:spPr>
      </p:pic>
      <p:pic>
        <p:nvPicPr>
          <p:cNvPr id="28" name="Bildobjekt 27" descr="En bild som visar vägg, inomhus, spelkasino, flera&#10;&#10;Automatiskt genererad beskrivning">
            <a:extLst>
              <a:ext uri="{FF2B5EF4-FFF2-40B4-BE49-F238E27FC236}">
                <a16:creationId xmlns:a16="http://schemas.microsoft.com/office/drawing/2014/main" id="{E3E6A627-0E31-9BCD-21BD-D16E557514B3}"/>
              </a:ext>
            </a:extLst>
          </p:cNvPr>
          <p:cNvPicPr>
            <a:picLocks noChangeAspect="1"/>
          </p:cNvPicPr>
          <p:nvPr/>
        </p:nvPicPr>
        <p:blipFill rotWithShape="1">
          <a:blip r:embed="rId6">
            <a:alphaModFix amt="15000"/>
            <a:extLst>
              <a:ext uri="{28A0092B-C50C-407E-A947-70E740481C1C}">
                <a14:useLocalDpi xmlns:a14="http://schemas.microsoft.com/office/drawing/2010/main" val="0"/>
              </a:ext>
            </a:extLst>
          </a:blip>
          <a:srcRect l="24486" t="6497" r="25358" b="13122"/>
          <a:stretch/>
        </p:blipFill>
        <p:spPr>
          <a:xfrm>
            <a:off x="801440" y="3053748"/>
            <a:ext cx="2555136" cy="2732088"/>
          </a:xfrm>
          <a:prstGeom prst="rect">
            <a:avLst/>
          </a:prstGeom>
        </p:spPr>
      </p:pic>
      <p:sp>
        <p:nvSpPr>
          <p:cNvPr id="4" name="Platshållare för bildnummer 3">
            <a:extLst>
              <a:ext uri="{FF2B5EF4-FFF2-40B4-BE49-F238E27FC236}">
                <a16:creationId xmlns:a16="http://schemas.microsoft.com/office/drawing/2014/main" id="{617B8CE5-40CA-63E4-021C-37B6FEA7FDC4}"/>
              </a:ext>
            </a:extLst>
          </p:cNvPr>
          <p:cNvSpPr>
            <a:spLocks noGrp="1"/>
          </p:cNvSpPr>
          <p:nvPr>
            <p:ph type="sldNum" sz="quarter" idx="12"/>
          </p:nvPr>
        </p:nvSpPr>
        <p:spPr>
          <a:xfrm>
            <a:off x="916538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5" name="Rektangel 4">
            <a:extLst>
              <a:ext uri="{FF2B5EF4-FFF2-40B4-BE49-F238E27FC236}">
                <a16:creationId xmlns:a16="http://schemas.microsoft.com/office/drawing/2014/main" id="{EBD2207C-6AC4-19DF-6BA1-D86EEA1AB8EC}"/>
              </a:ext>
            </a:extLst>
          </p:cNvPr>
          <p:cNvSpPr/>
          <p:nvPr/>
        </p:nvSpPr>
        <p:spPr>
          <a:xfrm>
            <a:off x="6224113" y="3077722"/>
            <a:ext cx="2538321" cy="2731626"/>
          </a:xfrm>
          <a:prstGeom prst="rect">
            <a:avLst/>
          </a:prstGeom>
          <a:solidFill>
            <a:schemeClr val="accent3">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 name="Platshållare för innehåll 5">
            <a:extLst>
              <a:ext uri="{FF2B5EF4-FFF2-40B4-BE49-F238E27FC236}">
                <a16:creationId xmlns:a16="http://schemas.microsoft.com/office/drawing/2014/main" id="{44B155AF-A59B-299A-3FF1-23D37024A84A}"/>
              </a:ext>
            </a:extLst>
          </p:cNvPr>
          <p:cNvSpPr txBox="1">
            <a:spLocks/>
          </p:cNvSpPr>
          <p:nvPr/>
        </p:nvSpPr>
        <p:spPr>
          <a:xfrm>
            <a:off x="6195154" y="3666550"/>
            <a:ext cx="2562204" cy="1860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32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Klimatet</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Uppsala ska leda klimatomställningen</a:t>
            </a:r>
          </a:p>
        </p:txBody>
      </p:sp>
      <p:sp>
        <p:nvSpPr>
          <p:cNvPr id="7" name="Rektangel 6">
            <a:extLst>
              <a:ext uri="{FF2B5EF4-FFF2-40B4-BE49-F238E27FC236}">
                <a16:creationId xmlns:a16="http://schemas.microsoft.com/office/drawing/2014/main" id="{E68A8F7B-B30C-2D6A-D13B-A73DD65B6D4A}"/>
              </a:ext>
            </a:extLst>
          </p:cNvPr>
          <p:cNvSpPr/>
          <p:nvPr/>
        </p:nvSpPr>
        <p:spPr>
          <a:xfrm>
            <a:off x="8904104" y="3053748"/>
            <a:ext cx="2538321" cy="2731626"/>
          </a:xfrm>
          <a:prstGeom prst="rect">
            <a:avLst/>
          </a:prstGeom>
          <a:solidFill>
            <a:schemeClr val="tx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8" name="Platshållare för innehåll 5">
            <a:extLst>
              <a:ext uri="{FF2B5EF4-FFF2-40B4-BE49-F238E27FC236}">
                <a16:creationId xmlns:a16="http://schemas.microsoft.com/office/drawing/2014/main" id="{457F46F6-C590-8D91-B21E-8DC7A99A7A36}"/>
              </a:ext>
            </a:extLst>
          </p:cNvPr>
          <p:cNvSpPr txBox="1">
            <a:spLocks/>
          </p:cNvSpPr>
          <p:nvPr/>
        </p:nvSpPr>
        <p:spPr>
          <a:xfrm>
            <a:off x="8928060" y="3666550"/>
            <a:ext cx="2568547" cy="1985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32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Tryggheten</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Uppsala ska bli tryggare med jämlika livsvillkor</a:t>
            </a:r>
          </a:p>
        </p:txBody>
      </p:sp>
      <p:sp>
        <p:nvSpPr>
          <p:cNvPr id="9" name="Rektangel 8">
            <a:extLst>
              <a:ext uri="{FF2B5EF4-FFF2-40B4-BE49-F238E27FC236}">
                <a16:creationId xmlns:a16="http://schemas.microsoft.com/office/drawing/2014/main" id="{0B344580-CEFE-90CE-8B24-4C197A0818D7}"/>
              </a:ext>
            </a:extLst>
          </p:cNvPr>
          <p:cNvSpPr/>
          <p:nvPr/>
        </p:nvSpPr>
        <p:spPr>
          <a:xfrm>
            <a:off x="793125" y="3053748"/>
            <a:ext cx="2556000" cy="2731626"/>
          </a:xfrm>
          <a:prstGeom prst="rect">
            <a:avLst/>
          </a:prstGeom>
          <a:solidFill>
            <a:srgbClr val="262262">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0" name="Platshållare för innehåll 5">
            <a:extLst>
              <a:ext uri="{FF2B5EF4-FFF2-40B4-BE49-F238E27FC236}">
                <a16:creationId xmlns:a16="http://schemas.microsoft.com/office/drawing/2014/main" id="{7483E5A8-E512-588A-0ED4-987938F58D18}"/>
              </a:ext>
            </a:extLst>
          </p:cNvPr>
          <p:cNvSpPr txBox="1">
            <a:spLocks/>
          </p:cNvSpPr>
          <p:nvPr/>
        </p:nvSpPr>
        <p:spPr>
          <a:xfrm>
            <a:off x="977344" y="3648305"/>
            <a:ext cx="2045171" cy="18787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32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Ekonomin</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Uppsala ska säkra en stark ekonomi och värna välfärden</a:t>
            </a:r>
          </a:p>
        </p:txBody>
      </p:sp>
      <p:sp>
        <p:nvSpPr>
          <p:cNvPr id="11" name="Rektangel 10">
            <a:extLst>
              <a:ext uri="{FF2B5EF4-FFF2-40B4-BE49-F238E27FC236}">
                <a16:creationId xmlns:a16="http://schemas.microsoft.com/office/drawing/2014/main" id="{D6908A81-DCB1-5125-40A7-A60ED831ED0E}"/>
              </a:ext>
            </a:extLst>
          </p:cNvPr>
          <p:cNvSpPr/>
          <p:nvPr/>
        </p:nvSpPr>
        <p:spPr>
          <a:xfrm>
            <a:off x="3519083" y="3071504"/>
            <a:ext cx="2538321" cy="2731626"/>
          </a:xfrm>
          <a:prstGeom prst="rect">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2" name="Platshållare för innehåll 5">
            <a:extLst>
              <a:ext uri="{FF2B5EF4-FFF2-40B4-BE49-F238E27FC236}">
                <a16:creationId xmlns:a16="http://schemas.microsoft.com/office/drawing/2014/main" id="{730F920F-E9F2-3958-8F46-858961E67D23}"/>
              </a:ext>
            </a:extLst>
          </p:cNvPr>
          <p:cNvSpPr txBox="1">
            <a:spLocks/>
          </p:cNvSpPr>
          <p:nvPr/>
        </p:nvSpPr>
        <p:spPr>
          <a:xfrm>
            <a:off x="3497637" y="3658308"/>
            <a:ext cx="2519088" cy="18687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32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Jobben</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Uppsala ska ha ett välmående näringsliv och skapa fler jobb</a:t>
            </a:r>
          </a:p>
        </p:txBody>
      </p:sp>
      <p:grpSp>
        <p:nvGrpSpPr>
          <p:cNvPr id="13" name="Grupp 12">
            <a:extLst>
              <a:ext uri="{FF2B5EF4-FFF2-40B4-BE49-F238E27FC236}">
                <a16:creationId xmlns:a16="http://schemas.microsoft.com/office/drawing/2014/main" id="{05A71336-D2FC-E21C-459F-1058EAE63F9E}"/>
              </a:ext>
            </a:extLst>
          </p:cNvPr>
          <p:cNvGrpSpPr/>
          <p:nvPr/>
        </p:nvGrpSpPr>
        <p:grpSpPr>
          <a:xfrm>
            <a:off x="1595842" y="5476657"/>
            <a:ext cx="892704" cy="892704"/>
            <a:chOff x="1495491" y="5070014"/>
            <a:chExt cx="892704" cy="892704"/>
          </a:xfrm>
        </p:grpSpPr>
        <p:pic>
          <p:nvPicPr>
            <p:cNvPr id="14" name="Bildobjekt 13" descr="En bild som visar Grafik, tecknad serie, clipart, symbol&#10;&#10;Automatiskt genererad beskrivning">
              <a:extLst>
                <a:ext uri="{FF2B5EF4-FFF2-40B4-BE49-F238E27FC236}">
                  <a16:creationId xmlns:a16="http://schemas.microsoft.com/office/drawing/2014/main" id="{A3BE68E2-AA19-4884-9DA3-F7A3FC8FA8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5491" y="5070014"/>
              <a:ext cx="892704" cy="892704"/>
            </a:xfrm>
            <a:prstGeom prst="rect">
              <a:avLst/>
            </a:prstGeom>
            <a:noFill/>
            <a:ln>
              <a:noFill/>
            </a:ln>
          </p:spPr>
        </p:pic>
        <p:sp>
          <p:nvSpPr>
            <p:cNvPr id="15" name="Ellips 14">
              <a:extLst>
                <a:ext uri="{FF2B5EF4-FFF2-40B4-BE49-F238E27FC236}">
                  <a16:creationId xmlns:a16="http://schemas.microsoft.com/office/drawing/2014/main" id="{69421AA5-B177-12F8-FF6C-403735D7CB85}"/>
                </a:ext>
              </a:extLst>
            </p:cNvPr>
            <p:cNvSpPr/>
            <p:nvPr/>
          </p:nvSpPr>
          <p:spPr>
            <a:xfrm>
              <a:off x="1586535" y="5153487"/>
              <a:ext cx="710616" cy="710616"/>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6" name="Grupp 15">
            <a:extLst>
              <a:ext uri="{FF2B5EF4-FFF2-40B4-BE49-F238E27FC236}">
                <a16:creationId xmlns:a16="http://schemas.microsoft.com/office/drawing/2014/main" id="{23515EFF-D856-0260-DAFC-06593390C178}"/>
              </a:ext>
            </a:extLst>
          </p:cNvPr>
          <p:cNvGrpSpPr/>
          <p:nvPr/>
        </p:nvGrpSpPr>
        <p:grpSpPr>
          <a:xfrm>
            <a:off x="4305929" y="5476657"/>
            <a:ext cx="892704" cy="892704"/>
            <a:chOff x="4264595" y="5044200"/>
            <a:chExt cx="892704" cy="892704"/>
          </a:xfrm>
        </p:grpSpPr>
        <p:pic>
          <p:nvPicPr>
            <p:cNvPr id="17" name="Bildobjekt 16" descr="En bild som visar lila, Grafik, Magenta, violett&#10;&#10;Automatiskt genererad beskrivning">
              <a:extLst>
                <a:ext uri="{FF2B5EF4-FFF2-40B4-BE49-F238E27FC236}">
                  <a16:creationId xmlns:a16="http://schemas.microsoft.com/office/drawing/2014/main" id="{6F8546C1-7F62-4AE6-CEB8-F02C28F31F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4595" y="5044200"/>
              <a:ext cx="892704" cy="892704"/>
            </a:xfrm>
            <a:prstGeom prst="rect">
              <a:avLst/>
            </a:prstGeom>
            <a:ln>
              <a:noFill/>
            </a:ln>
          </p:spPr>
        </p:pic>
        <p:sp>
          <p:nvSpPr>
            <p:cNvPr id="18" name="Ellips 17">
              <a:extLst>
                <a:ext uri="{FF2B5EF4-FFF2-40B4-BE49-F238E27FC236}">
                  <a16:creationId xmlns:a16="http://schemas.microsoft.com/office/drawing/2014/main" id="{80128799-BDA4-D32F-47B8-830C0C67952D}"/>
                </a:ext>
              </a:extLst>
            </p:cNvPr>
            <p:cNvSpPr/>
            <p:nvPr/>
          </p:nvSpPr>
          <p:spPr>
            <a:xfrm>
              <a:off x="4355675" y="5138139"/>
              <a:ext cx="710616" cy="710616"/>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9" name="Grupp 18">
            <a:extLst>
              <a:ext uri="{FF2B5EF4-FFF2-40B4-BE49-F238E27FC236}">
                <a16:creationId xmlns:a16="http://schemas.microsoft.com/office/drawing/2014/main" id="{3450443C-20EB-B40C-DA10-D2646030DA36}"/>
              </a:ext>
            </a:extLst>
          </p:cNvPr>
          <p:cNvGrpSpPr/>
          <p:nvPr/>
        </p:nvGrpSpPr>
        <p:grpSpPr>
          <a:xfrm>
            <a:off x="7067270" y="5476657"/>
            <a:ext cx="892704" cy="892704"/>
            <a:chOff x="7016016" y="5044200"/>
            <a:chExt cx="892704" cy="892704"/>
          </a:xfrm>
        </p:grpSpPr>
        <p:pic>
          <p:nvPicPr>
            <p:cNvPr id="20" name="Bildobjekt 19" descr="En bild som visar grön, Grafik, design, kreativitet&#10;&#10;Automatiskt genererad beskrivning">
              <a:extLst>
                <a:ext uri="{FF2B5EF4-FFF2-40B4-BE49-F238E27FC236}">
                  <a16:creationId xmlns:a16="http://schemas.microsoft.com/office/drawing/2014/main" id="{583698C3-79F0-B62A-8172-AD9EC230F5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6016" y="5044200"/>
              <a:ext cx="892704" cy="892704"/>
            </a:xfrm>
            <a:prstGeom prst="rect">
              <a:avLst/>
            </a:prstGeom>
            <a:ln>
              <a:noFill/>
            </a:ln>
          </p:spPr>
        </p:pic>
        <p:sp>
          <p:nvSpPr>
            <p:cNvPr id="21" name="Ellips 20">
              <a:extLst>
                <a:ext uri="{FF2B5EF4-FFF2-40B4-BE49-F238E27FC236}">
                  <a16:creationId xmlns:a16="http://schemas.microsoft.com/office/drawing/2014/main" id="{D4A78B10-6D47-8D0E-6D9C-830EF0D2ACC0}"/>
                </a:ext>
              </a:extLst>
            </p:cNvPr>
            <p:cNvSpPr/>
            <p:nvPr/>
          </p:nvSpPr>
          <p:spPr>
            <a:xfrm>
              <a:off x="7102087" y="5127104"/>
              <a:ext cx="710616" cy="710616"/>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22" name="Grupp 21">
            <a:extLst>
              <a:ext uri="{FF2B5EF4-FFF2-40B4-BE49-F238E27FC236}">
                <a16:creationId xmlns:a16="http://schemas.microsoft.com/office/drawing/2014/main" id="{AF568013-CC82-D9E0-79EB-8B06CEEAF8AC}"/>
              </a:ext>
            </a:extLst>
          </p:cNvPr>
          <p:cNvGrpSpPr/>
          <p:nvPr/>
        </p:nvGrpSpPr>
        <p:grpSpPr>
          <a:xfrm>
            <a:off x="9735320" y="5476657"/>
            <a:ext cx="892704" cy="892704"/>
            <a:chOff x="9765981" y="5044200"/>
            <a:chExt cx="892704" cy="892704"/>
          </a:xfrm>
        </p:grpSpPr>
        <p:pic>
          <p:nvPicPr>
            <p:cNvPr id="23" name="Bildobjekt 22" descr="En bild som visar Grafik, logotyp, design&#10;&#10;Automatiskt genererad beskrivning">
              <a:extLst>
                <a:ext uri="{FF2B5EF4-FFF2-40B4-BE49-F238E27FC236}">
                  <a16:creationId xmlns:a16="http://schemas.microsoft.com/office/drawing/2014/main" id="{0A30002D-93AD-A7F5-CDE0-52C6462665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65981" y="5044200"/>
              <a:ext cx="892704" cy="892704"/>
            </a:xfrm>
            <a:prstGeom prst="rect">
              <a:avLst/>
            </a:prstGeom>
            <a:ln>
              <a:noFill/>
            </a:ln>
          </p:spPr>
        </p:pic>
        <p:sp>
          <p:nvSpPr>
            <p:cNvPr id="24" name="Ellips 23">
              <a:extLst>
                <a:ext uri="{FF2B5EF4-FFF2-40B4-BE49-F238E27FC236}">
                  <a16:creationId xmlns:a16="http://schemas.microsoft.com/office/drawing/2014/main" id="{4B61A0D0-041C-5C3C-9A19-A7AF0DF2C686}"/>
                </a:ext>
              </a:extLst>
            </p:cNvPr>
            <p:cNvSpPr/>
            <p:nvPr/>
          </p:nvSpPr>
          <p:spPr>
            <a:xfrm>
              <a:off x="9857025" y="5138139"/>
              <a:ext cx="710616" cy="710616"/>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5" name="Rubrik 1">
            <a:extLst>
              <a:ext uri="{FF2B5EF4-FFF2-40B4-BE49-F238E27FC236}">
                <a16:creationId xmlns:a16="http://schemas.microsoft.com/office/drawing/2014/main" id="{36D0AA51-973B-86AB-3E8D-5250375A5483}"/>
              </a:ext>
            </a:extLst>
          </p:cNvPr>
          <p:cNvSpPr>
            <a:spLocks noGrp="1"/>
          </p:cNvSpPr>
          <p:nvPr>
            <p:ph type="title"/>
          </p:nvPr>
        </p:nvSpPr>
        <p:spPr>
          <a:xfrm>
            <a:off x="838200" y="992755"/>
            <a:ext cx="9371646" cy="1255857"/>
          </a:xfrm>
        </p:spPr>
        <p:txBody>
          <a:bodyPr>
            <a:normAutofit/>
          </a:bodyPr>
          <a:lstStyle/>
          <a:p>
            <a:r>
              <a:rPr lang="sv-SE" sz="2400" dirty="0">
                <a:solidFill>
                  <a:schemeClr val="accent6"/>
                </a:solidFill>
              </a:rPr>
              <a:t>Planeringsdirektiv Mål och budget 2027-2029</a:t>
            </a:r>
            <a:br>
              <a:rPr lang="sv-SE" dirty="0"/>
            </a:br>
            <a:r>
              <a:rPr lang="sv-SE" sz="3200" dirty="0">
                <a:solidFill>
                  <a:schemeClr val="accent1"/>
                </a:solidFill>
              </a:rPr>
              <a:t>Vad vi ska förhålla oss till i arbetet </a:t>
            </a:r>
            <a:endParaRPr lang="sv-SE" sz="3600" dirty="0">
              <a:solidFill>
                <a:schemeClr val="accent1"/>
              </a:solidFill>
            </a:endParaRPr>
          </a:p>
        </p:txBody>
      </p:sp>
      <p:sp>
        <p:nvSpPr>
          <p:cNvPr id="36" name="Platshållare för innehåll 2">
            <a:extLst>
              <a:ext uri="{FF2B5EF4-FFF2-40B4-BE49-F238E27FC236}">
                <a16:creationId xmlns:a16="http://schemas.microsoft.com/office/drawing/2014/main" id="{013059F3-EAA4-27BA-852F-B7F6B6FC97BF}"/>
              </a:ext>
            </a:extLst>
          </p:cNvPr>
          <p:cNvSpPr>
            <a:spLocks noGrp="1"/>
          </p:cNvSpPr>
          <p:nvPr>
            <p:ph idx="1"/>
          </p:nvPr>
        </p:nvSpPr>
        <p:spPr>
          <a:xfrm>
            <a:off x="838200" y="2306668"/>
            <a:ext cx="9371646" cy="607779"/>
          </a:xfrm>
        </p:spPr>
        <p:txBody>
          <a:bodyPr/>
          <a:lstStyle/>
          <a:p>
            <a:pPr lvl="0">
              <a:spcBef>
                <a:spcPts val="600"/>
              </a:spcBef>
              <a:tabLst>
                <a:tab pos="2970530" algn="l"/>
              </a:tabLst>
            </a:pPr>
            <a:r>
              <a:rPr lang="sv-SE" sz="2000" spc="-20" dirty="0">
                <a:effectLst/>
                <a:latin typeface="+mj-lt"/>
                <a:ea typeface="Calibri" panose="020F0502020204030204" pitchFamily="34" charset="0"/>
                <a:cs typeface="Times New Roman" panose="02020603050405020304" pitchFamily="18" charset="0"/>
              </a:rPr>
              <a:t>Uppsala kommuns fyra fokusmål</a:t>
            </a:r>
          </a:p>
        </p:txBody>
      </p:sp>
    </p:spTree>
    <p:extLst>
      <p:ext uri="{BB962C8B-B14F-4D97-AF65-F5344CB8AC3E}">
        <p14:creationId xmlns:p14="http://schemas.microsoft.com/office/powerpoint/2010/main" val="192533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B2253323-6950-8FF7-B47F-DAA44120060C}"/>
              </a:ext>
            </a:extLst>
          </p:cNvPr>
          <p:cNvPicPr>
            <a:picLocks noGrp="1" noChangeAspect="1"/>
          </p:cNvPicPr>
          <p:nvPr>
            <p:ph type="pic" sz="quarter" idx="13"/>
          </p:nvPr>
        </p:nvPicPr>
        <p:blipFill>
          <a:blip r:embed="rId3"/>
          <a:srcRect l="5365" r="5365"/>
          <a:stretch>
            <a:fillRect/>
          </a:stretch>
        </p:blipFill>
        <p:spPr>
          <a:xfrm>
            <a:off x="7886700" y="0"/>
            <a:ext cx="4305299" cy="6858000"/>
          </a:xfrm>
          <a:prstGeom prst="rect">
            <a:avLst/>
          </a:prstGeom>
        </p:spPr>
      </p:pic>
      <p:sp>
        <p:nvSpPr>
          <p:cNvPr id="2" name="Rubrik 1">
            <a:extLst>
              <a:ext uri="{FF2B5EF4-FFF2-40B4-BE49-F238E27FC236}">
                <a16:creationId xmlns:a16="http://schemas.microsoft.com/office/drawing/2014/main" id="{0683EF1B-C8E9-F1C8-0BD1-960BA25C4337}"/>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40161B17-581A-93E9-F044-1F8EEAA0E421}"/>
              </a:ext>
            </a:extLst>
          </p:cNvPr>
          <p:cNvSpPr>
            <a:spLocks noGrp="1"/>
          </p:cNvSpPr>
          <p:nvPr>
            <p:ph idx="1"/>
          </p:nvPr>
        </p:nvSpPr>
        <p:spPr>
          <a:xfrm>
            <a:off x="838200" y="2784020"/>
            <a:ext cx="6529039" cy="3392941"/>
          </a:xfrm>
        </p:spPr>
        <p:txBody>
          <a:bodyPr/>
          <a:lstStyle/>
          <a:p>
            <a:pPr marL="342900" indent="-342900">
              <a:spcBef>
                <a:spcPts val="1800"/>
              </a:spcBef>
              <a:buFont typeface="Arial" panose="020B0604020202020204" pitchFamily="34" charset="0"/>
              <a:buChar char="•"/>
            </a:pPr>
            <a:r>
              <a:rPr lang="sv-SE" dirty="0"/>
              <a:t>Bokslut och årsredovisning 2025</a:t>
            </a:r>
          </a:p>
          <a:p>
            <a:pPr marL="342900" indent="-342900">
              <a:spcBef>
                <a:spcPts val="1800"/>
              </a:spcBef>
              <a:buFont typeface="Arial" panose="020B0604020202020204" pitchFamily="34" charset="0"/>
              <a:buChar char="•"/>
            </a:pPr>
            <a:r>
              <a:rPr lang="sv-SE" dirty="0"/>
              <a:t>Mål och budget 2027 med plan för 2028-2029</a:t>
            </a:r>
          </a:p>
          <a:p>
            <a:pPr marL="342900" indent="-342900">
              <a:spcBef>
                <a:spcPts val="1800"/>
              </a:spcBef>
              <a:buFont typeface="Arial" panose="020B0604020202020204" pitchFamily="34" charset="0"/>
              <a:buChar char="•"/>
            </a:pPr>
            <a:r>
              <a:rPr lang="sv-SE" dirty="0"/>
              <a:t>Frågor och medskick</a:t>
            </a:r>
          </a:p>
        </p:txBody>
      </p:sp>
      <p:sp>
        <p:nvSpPr>
          <p:cNvPr id="4" name="Platshållare för bildnummer 3">
            <a:extLst>
              <a:ext uri="{FF2B5EF4-FFF2-40B4-BE49-F238E27FC236}">
                <a16:creationId xmlns:a16="http://schemas.microsoft.com/office/drawing/2014/main" id="{7386EBA0-749C-B3FD-0112-D379C494A78B}"/>
              </a:ext>
            </a:extLst>
          </p:cNvPr>
          <p:cNvSpPr>
            <a:spLocks noGrp="1"/>
          </p:cNvSpPr>
          <p:nvPr>
            <p:ph type="sldNum" sz="quarter" idx="4294967295"/>
          </p:nvPr>
        </p:nvSpPr>
        <p:spPr>
          <a:xfrm>
            <a:off x="9448800" y="6356350"/>
            <a:ext cx="2743200" cy="365125"/>
          </a:xfrm>
        </p:spPr>
        <p:txBody>
          <a:bodyPr/>
          <a:lstStyle/>
          <a:p>
            <a:fld id="{D02B33C2-54EE-4A44-9B78-6F01870CE737}" type="slidenum">
              <a:rPr lang="sv-SE" smtClean="0"/>
              <a:t>2</a:t>
            </a:fld>
            <a:endParaRPr lang="sv-SE"/>
          </a:p>
        </p:txBody>
      </p:sp>
    </p:spTree>
    <p:extLst>
      <p:ext uri="{BB962C8B-B14F-4D97-AF65-F5344CB8AC3E}">
        <p14:creationId xmlns:p14="http://schemas.microsoft.com/office/powerpoint/2010/main" val="4034374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5E1EA93-7BA9-79A9-3C9E-910AF09DBC09}"/>
              </a:ext>
            </a:extLst>
          </p:cNvPr>
          <p:cNvSpPr>
            <a:spLocks noGrp="1"/>
          </p:cNvSpPr>
          <p:nvPr>
            <p:ph type="title"/>
          </p:nvPr>
        </p:nvSpPr>
        <p:spPr>
          <a:xfrm>
            <a:off x="851221" y="995679"/>
            <a:ext cx="7578547" cy="1255857"/>
          </a:xfrm>
        </p:spPr>
        <p:txBody>
          <a:bodyPr>
            <a:normAutofit fontScale="90000"/>
          </a:bodyPr>
          <a:lstStyle/>
          <a:p>
            <a:pPr>
              <a:spcAft>
                <a:spcPts val="1200"/>
              </a:spcAft>
            </a:pPr>
            <a:r>
              <a:rPr lang="sv-SE" dirty="0"/>
              <a:t>Ekonomin</a:t>
            </a:r>
            <a:br>
              <a:rPr lang="sv-SE" dirty="0"/>
            </a:br>
            <a:br>
              <a:rPr lang="sv-SE" sz="1100" dirty="0"/>
            </a:br>
            <a:r>
              <a:rPr lang="sv-SE" sz="2700" dirty="0"/>
              <a:t>Fokusmål 1. Uppsala ska säkra en stark ekonomi och värna välfärden</a:t>
            </a:r>
          </a:p>
        </p:txBody>
      </p:sp>
      <p:sp>
        <p:nvSpPr>
          <p:cNvPr id="6" name="Platshållare för innehåll 5">
            <a:extLst>
              <a:ext uri="{FF2B5EF4-FFF2-40B4-BE49-F238E27FC236}">
                <a16:creationId xmlns:a16="http://schemas.microsoft.com/office/drawing/2014/main" id="{408B5118-536D-6D41-F565-ED8D5EB760CE}"/>
              </a:ext>
            </a:extLst>
          </p:cNvPr>
          <p:cNvSpPr>
            <a:spLocks noGrp="1"/>
          </p:cNvSpPr>
          <p:nvPr>
            <p:ph idx="1"/>
          </p:nvPr>
        </p:nvSpPr>
        <p:spPr>
          <a:xfrm>
            <a:off x="851220" y="2406698"/>
            <a:ext cx="8208000" cy="3740101"/>
          </a:xfrm>
          <a:solidFill>
            <a:srgbClr val="262262">
              <a:alpha val="6667"/>
            </a:srgbClr>
          </a:solidFill>
        </p:spPr>
        <p:txBody>
          <a:bodyPr lIns="180000" tIns="144000" rIns="180000" bIns="144000"/>
          <a:lstStyle/>
          <a:p>
            <a:r>
              <a:rPr lang="sv-SE" dirty="0">
                <a:latin typeface="Source Sans Pro SemiBold" panose="020B0603030403020204" pitchFamily="34" charset="0"/>
                <a:ea typeface="Source Sans Pro SemiBold" panose="020B0603030403020204" pitchFamily="34" charset="0"/>
              </a:rPr>
              <a:t>Exempel på uppdrag</a:t>
            </a:r>
          </a:p>
          <a:p>
            <a:pPr marL="342900" indent="-342900">
              <a:spcBef>
                <a:spcPts val="600"/>
              </a:spcBef>
              <a:buFont typeface="Arial" panose="020B0604020202020204" pitchFamily="34" charset="0"/>
              <a:buChar char="•"/>
            </a:pPr>
            <a:r>
              <a:rPr lang="sv-SE" dirty="0"/>
              <a:t>Skärpa de trygghetsskapande åtgärderna inom kommunens vård- och omsorgsverksamhet. </a:t>
            </a:r>
          </a:p>
          <a:p>
            <a:pPr marL="342900" indent="-342900">
              <a:spcBef>
                <a:spcPts val="600"/>
              </a:spcBef>
              <a:buFont typeface="Arial" panose="020B0604020202020204" pitchFamily="34" charset="0"/>
              <a:buChar char="•"/>
            </a:pPr>
            <a:r>
              <a:rPr lang="sv-SE" dirty="0"/>
              <a:t>Säkerställa hög livskvalitet och förutsättningar till att åldras på egna villkor genom att främja fysisk, social och digital inkludering. </a:t>
            </a:r>
          </a:p>
          <a:p>
            <a:pPr marL="342900" indent="-342900">
              <a:spcBef>
                <a:spcPts val="600"/>
              </a:spcBef>
              <a:buFont typeface="Arial" panose="020B0604020202020204" pitchFamily="34" charset="0"/>
              <a:buChar char="•"/>
            </a:pPr>
            <a:r>
              <a:rPr lang="sv-SE" dirty="0"/>
              <a:t>Öka byggandet av vård- och omsorgsboenden och LSS-bostäder för att säkerställa tillgång till anpassade bostäder för äldre och personer med funktionsnedsättning.</a:t>
            </a:r>
          </a:p>
        </p:txBody>
      </p:sp>
      <p:pic>
        <p:nvPicPr>
          <p:cNvPr id="3" name="Bildobjekt 2" descr="En bild som visar Grafik, tecknad serie, clipart, symbol&#10;&#10;Automatiskt genererad beskrivning">
            <a:extLst>
              <a:ext uri="{FF2B5EF4-FFF2-40B4-BE49-F238E27FC236}">
                <a16:creationId xmlns:a16="http://schemas.microsoft.com/office/drawing/2014/main" id="{A071BA89-0475-5624-504F-B70F3EF26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927" y="4816475"/>
            <a:ext cx="1905000" cy="1905000"/>
          </a:xfrm>
          <a:prstGeom prst="rect">
            <a:avLst/>
          </a:prstGeom>
        </p:spPr>
      </p:pic>
    </p:spTree>
    <p:extLst>
      <p:ext uri="{BB962C8B-B14F-4D97-AF65-F5344CB8AC3E}">
        <p14:creationId xmlns:p14="http://schemas.microsoft.com/office/powerpoint/2010/main" val="415023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5E1EA93-7BA9-79A9-3C9E-910AF09DBC09}"/>
              </a:ext>
            </a:extLst>
          </p:cNvPr>
          <p:cNvSpPr>
            <a:spLocks noGrp="1"/>
          </p:cNvSpPr>
          <p:nvPr>
            <p:ph type="title"/>
          </p:nvPr>
        </p:nvSpPr>
        <p:spPr>
          <a:xfrm>
            <a:off x="851216" y="995679"/>
            <a:ext cx="7578547" cy="1255857"/>
          </a:xfrm>
        </p:spPr>
        <p:txBody>
          <a:bodyPr>
            <a:normAutofit fontScale="90000"/>
          </a:bodyPr>
          <a:lstStyle/>
          <a:p>
            <a:pPr>
              <a:spcAft>
                <a:spcPts val="1200"/>
              </a:spcAft>
            </a:pPr>
            <a:r>
              <a:rPr lang="sv-SE" dirty="0">
                <a:solidFill>
                  <a:schemeClr val="accent5"/>
                </a:solidFill>
              </a:rPr>
              <a:t>Jobben</a:t>
            </a:r>
            <a:br>
              <a:rPr lang="sv-SE" dirty="0">
                <a:solidFill>
                  <a:schemeClr val="accent5"/>
                </a:solidFill>
              </a:rPr>
            </a:br>
            <a:br>
              <a:rPr lang="sv-SE" sz="1100" dirty="0">
                <a:solidFill>
                  <a:schemeClr val="accent5"/>
                </a:solidFill>
              </a:rPr>
            </a:br>
            <a:r>
              <a:rPr lang="sv-SE" sz="2700" dirty="0">
                <a:solidFill>
                  <a:schemeClr val="accent5"/>
                </a:solidFill>
              </a:rPr>
              <a:t>Fokusmål 2. Uppsala ska ha ett välmående näringsliv och skapa fler jobb</a:t>
            </a:r>
          </a:p>
        </p:txBody>
      </p:sp>
      <p:sp>
        <p:nvSpPr>
          <p:cNvPr id="6" name="Platshållare för innehåll 5">
            <a:extLst>
              <a:ext uri="{FF2B5EF4-FFF2-40B4-BE49-F238E27FC236}">
                <a16:creationId xmlns:a16="http://schemas.microsoft.com/office/drawing/2014/main" id="{408B5118-536D-6D41-F565-ED8D5EB760CE}"/>
              </a:ext>
            </a:extLst>
          </p:cNvPr>
          <p:cNvSpPr>
            <a:spLocks noGrp="1"/>
          </p:cNvSpPr>
          <p:nvPr>
            <p:ph idx="1"/>
          </p:nvPr>
        </p:nvSpPr>
        <p:spPr>
          <a:xfrm>
            <a:off x="851216" y="2406699"/>
            <a:ext cx="7578547" cy="3528000"/>
          </a:xfrm>
          <a:solidFill>
            <a:schemeClr val="accent5">
              <a:alpha val="6667"/>
            </a:schemeClr>
          </a:solidFill>
        </p:spPr>
        <p:txBody>
          <a:bodyPr lIns="180000" tIns="144000" rIns="180000" bIns="144000"/>
          <a:lstStyle/>
          <a:p>
            <a:r>
              <a:rPr lang="sv-SE" dirty="0">
                <a:latin typeface="Source Sans Pro SemiBold" panose="020B0603030403020204" pitchFamily="34" charset="0"/>
                <a:ea typeface="Source Sans Pro SemiBold" panose="020B0603030403020204" pitchFamily="34" charset="0"/>
              </a:rPr>
              <a:t>Exempel på uppdrag</a:t>
            </a:r>
          </a:p>
          <a:p>
            <a:pPr marL="342900" indent="-342900">
              <a:spcBef>
                <a:spcPts val="1200"/>
              </a:spcBef>
              <a:buFont typeface="Arial" panose="020B0604020202020204" pitchFamily="34" charset="0"/>
              <a:buChar char="•"/>
            </a:pPr>
            <a:r>
              <a:rPr lang="sv-SE" dirty="0"/>
              <a:t>Dialogen med invånare, näringsliv och organisationer ska påbörjas redan i tidiga skeden av samhällsbyggandet på landsbygder, i tätorter och i staden. </a:t>
            </a:r>
          </a:p>
          <a:p>
            <a:pPr marL="342900" indent="-342900">
              <a:spcBef>
                <a:spcPts val="1200"/>
              </a:spcBef>
              <a:buFont typeface="Arial" panose="020B0604020202020204" pitchFamily="34" charset="0"/>
              <a:buChar char="•"/>
            </a:pPr>
            <a:r>
              <a:rPr lang="sv-SE" dirty="0"/>
              <a:t>Förbereda deltagande i Uppsalas två universitets båda jubileumsfiranden samt planera firanden av Vaksalaskolan 100 år och UKK 20 år under 2027.</a:t>
            </a:r>
          </a:p>
        </p:txBody>
      </p:sp>
      <p:pic>
        <p:nvPicPr>
          <p:cNvPr id="4" name="Bildobjekt 3" descr="En bild som visar lila, Grafik, Magenta, violett&#10;&#10;Automatiskt genererad beskrivning">
            <a:extLst>
              <a:ext uri="{FF2B5EF4-FFF2-40B4-BE49-F238E27FC236}">
                <a16:creationId xmlns:a16="http://schemas.microsoft.com/office/drawing/2014/main" id="{0D916B73-96C7-6E77-5FA2-A7D73BBA7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3310" y="4804283"/>
            <a:ext cx="1905000" cy="1905000"/>
          </a:xfrm>
          <a:prstGeom prst="rect">
            <a:avLst/>
          </a:prstGeom>
        </p:spPr>
      </p:pic>
    </p:spTree>
    <p:extLst>
      <p:ext uri="{BB962C8B-B14F-4D97-AF65-F5344CB8AC3E}">
        <p14:creationId xmlns:p14="http://schemas.microsoft.com/office/powerpoint/2010/main" val="79329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5E1EA93-7BA9-79A9-3C9E-910AF09DBC09}"/>
              </a:ext>
            </a:extLst>
          </p:cNvPr>
          <p:cNvSpPr>
            <a:spLocks noGrp="1"/>
          </p:cNvSpPr>
          <p:nvPr>
            <p:ph type="title"/>
          </p:nvPr>
        </p:nvSpPr>
        <p:spPr>
          <a:xfrm>
            <a:off x="851218" y="995679"/>
            <a:ext cx="7578547" cy="1255857"/>
          </a:xfrm>
        </p:spPr>
        <p:txBody>
          <a:bodyPr>
            <a:normAutofit fontScale="90000"/>
          </a:bodyPr>
          <a:lstStyle/>
          <a:p>
            <a:pPr>
              <a:spcAft>
                <a:spcPts val="1200"/>
              </a:spcAft>
            </a:pPr>
            <a:r>
              <a:rPr lang="sv-SE" dirty="0">
                <a:solidFill>
                  <a:schemeClr val="accent3"/>
                </a:solidFill>
              </a:rPr>
              <a:t>Klimatet</a:t>
            </a:r>
            <a:br>
              <a:rPr lang="sv-SE" dirty="0">
                <a:solidFill>
                  <a:schemeClr val="accent3"/>
                </a:solidFill>
              </a:rPr>
            </a:br>
            <a:br>
              <a:rPr lang="sv-SE" sz="1100" dirty="0">
                <a:solidFill>
                  <a:schemeClr val="accent3"/>
                </a:solidFill>
              </a:rPr>
            </a:br>
            <a:r>
              <a:rPr lang="sv-SE" sz="2700" dirty="0">
                <a:solidFill>
                  <a:schemeClr val="accent3"/>
                </a:solidFill>
              </a:rPr>
              <a:t>Fokusmål 3. Uppsala ska leda klimatomställningen</a:t>
            </a:r>
            <a:br>
              <a:rPr lang="sv-SE" sz="2700" dirty="0">
                <a:solidFill>
                  <a:schemeClr val="accent3"/>
                </a:solidFill>
              </a:rPr>
            </a:br>
            <a:endParaRPr lang="sv-SE" sz="2700" dirty="0">
              <a:solidFill>
                <a:schemeClr val="accent3"/>
              </a:solidFill>
            </a:endParaRPr>
          </a:p>
        </p:txBody>
      </p:sp>
      <p:sp>
        <p:nvSpPr>
          <p:cNvPr id="6" name="Platshållare för innehåll 5">
            <a:extLst>
              <a:ext uri="{FF2B5EF4-FFF2-40B4-BE49-F238E27FC236}">
                <a16:creationId xmlns:a16="http://schemas.microsoft.com/office/drawing/2014/main" id="{408B5118-536D-6D41-F565-ED8D5EB760CE}"/>
              </a:ext>
            </a:extLst>
          </p:cNvPr>
          <p:cNvSpPr>
            <a:spLocks noGrp="1"/>
          </p:cNvSpPr>
          <p:nvPr>
            <p:ph idx="1"/>
          </p:nvPr>
        </p:nvSpPr>
        <p:spPr>
          <a:xfrm>
            <a:off x="851218" y="2406699"/>
            <a:ext cx="7578547" cy="3528000"/>
          </a:xfrm>
          <a:solidFill>
            <a:schemeClr val="accent3">
              <a:alpha val="6667"/>
            </a:schemeClr>
          </a:solidFill>
        </p:spPr>
        <p:txBody>
          <a:bodyPr lIns="180000" tIns="144000" rIns="180000" bIns="144000" numCol="2"/>
          <a:lstStyle/>
          <a:p>
            <a:r>
              <a:rPr lang="sv-SE" dirty="0">
                <a:latin typeface="Source Sans Pro SemiBold" panose="020B0603030403020204" pitchFamily="34" charset="0"/>
                <a:ea typeface="Source Sans Pro SemiBold" panose="020B0603030403020204" pitchFamily="34" charset="0"/>
              </a:rPr>
              <a:t>Klimatbudget</a:t>
            </a:r>
          </a:p>
          <a:p>
            <a:r>
              <a:rPr lang="sv-SE" dirty="0"/>
              <a:t>Prioriterade klimatåtgärder inom 6 områden för att säkerställa att Uppsala når klimatmålen klimatneutralt år 2030 och klimatpositivt senast år 2050.</a:t>
            </a:r>
          </a:p>
          <a:p>
            <a:endParaRPr lang="sv-SE" dirty="0"/>
          </a:p>
          <a:p>
            <a:endParaRPr lang="sv-SE" dirty="0"/>
          </a:p>
          <a:p>
            <a:pPr marL="812800" indent="-457200">
              <a:spcBef>
                <a:spcPts val="0"/>
              </a:spcBef>
              <a:spcAft>
                <a:spcPts val="300"/>
              </a:spcAft>
              <a:buFont typeface="Arial" panose="020B0604020202020204" pitchFamily="34" charset="0"/>
              <a:buChar char="•"/>
            </a:pPr>
            <a:r>
              <a:rPr lang="sv-SE" dirty="0"/>
              <a:t>Transport</a:t>
            </a:r>
          </a:p>
          <a:p>
            <a:pPr marL="812800" indent="-457200">
              <a:spcBef>
                <a:spcPts val="0"/>
              </a:spcBef>
              <a:spcAft>
                <a:spcPts val="300"/>
              </a:spcAft>
              <a:buFont typeface="Arial" panose="020B0604020202020204" pitchFamily="34" charset="0"/>
              <a:buChar char="•"/>
            </a:pPr>
            <a:r>
              <a:rPr lang="sv-SE" dirty="0"/>
              <a:t>Energi</a:t>
            </a:r>
          </a:p>
          <a:p>
            <a:pPr marL="812800" indent="-457200">
              <a:spcBef>
                <a:spcPts val="0"/>
              </a:spcBef>
              <a:spcAft>
                <a:spcPts val="300"/>
              </a:spcAft>
              <a:buFont typeface="Arial" panose="020B0604020202020204" pitchFamily="34" charset="0"/>
              <a:buChar char="•"/>
            </a:pPr>
            <a:r>
              <a:rPr lang="sv-SE" dirty="0"/>
              <a:t>Bygg och anläggning</a:t>
            </a:r>
          </a:p>
          <a:p>
            <a:pPr marL="812800" indent="-457200">
              <a:spcBef>
                <a:spcPts val="0"/>
              </a:spcBef>
              <a:spcAft>
                <a:spcPts val="300"/>
              </a:spcAft>
              <a:buFont typeface="Arial" panose="020B0604020202020204" pitchFamily="34" charset="0"/>
              <a:buChar char="•"/>
            </a:pPr>
            <a:r>
              <a:rPr lang="sv-SE" dirty="0"/>
              <a:t>Jord- och skogsbruk</a:t>
            </a:r>
          </a:p>
          <a:p>
            <a:pPr marL="812800" indent="-457200">
              <a:spcBef>
                <a:spcPts val="0"/>
              </a:spcBef>
              <a:spcAft>
                <a:spcPts val="300"/>
              </a:spcAft>
              <a:buFont typeface="Arial" panose="020B0604020202020204" pitchFamily="34" charset="0"/>
              <a:buChar char="•"/>
            </a:pPr>
            <a:r>
              <a:rPr lang="sv-SE" dirty="0"/>
              <a:t>Konsumtion</a:t>
            </a:r>
          </a:p>
          <a:p>
            <a:pPr marL="812800" indent="-457200">
              <a:spcBef>
                <a:spcPts val="0"/>
              </a:spcBef>
              <a:spcAft>
                <a:spcPts val="300"/>
              </a:spcAft>
              <a:buFont typeface="Arial" panose="020B0604020202020204" pitchFamily="34" charset="0"/>
              <a:buChar char="•"/>
            </a:pPr>
            <a:r>
              <a:rPr lang="sv-SE" dirty="0"/>
              <a:t>Övriga områden</a:t>
            </a:r>
          </a:p>
        </p:txBody>
      </p:sp>
      <p:pic>
        <p:nvPicPr>
          <p:cNvPr id="7" name="Bildobjekt 6" descr="En bild som visar grön, Grafik, design, kreativitet&#10;&#10;Automatiskt genererad beskrivning">
            <a:extLst>
              <a:ext uri="{FF2B5EF4-FFF2-40B4-BE49-F238E27FC236}">
                <a16:creationId xmlns:a16="http://schemas.microsoft.com/office/drawing/2014/main" id="{6871A92A-D03D-A822-33F6-B4A245EF8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503" y="4816475"/>
            <a:ext cx="1905000" cy="1905000"/>
          </a:xfrm>
          <a:prstGeom prst="rect">
            <a:avLst/>
          </a:prstGeom>
        </p:spPr>
      </p:pic>
    </p:spTree>
    <p:extLst>
      <p:ext uri="{BB962C8B-B14F-4D97-AF65-F5344CB8AC3E}">
        <p14:creationId xmlns:p14="http://schemas.microsoft.com/office/powerpoint/2010/main" val="2163809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5E1EA93-7BA9-79A9-3C9E-910AF09DBC09}"/>
              </a:ext>
            </a:extLst>
          </p:cNvPr>
          <p:cNvSpPr>
            <a:spLocks noGrp="1"/>
          </p:cNvSpPr>
          <p:nvPr>
            <p:ph type="title"/>
          </p:nvPr>
        </p:nvSpPr>
        <p:spPr>
          <a:xfrm>
            <a:off x="851221" y="995679"/>
            <a:ext cx="7578547" cy="1255857"/>
          </a:xfrm>
        </p:spPr>
        <p:txBody>
          <a:bodyPr>
            <a:normAutofit fontScale="90000"/>
          </a:bodyPr>
          <a:lstStyle/>
          <a:p>
            <a:pPr>
              <a:spcAft>
                <a:spcPts val="1200"/>
              </a:spcAft>
            </a:pPr>
            <a:r>
              <a:rPr lang="sv-SE" dirty="0">
                <a:solidFill>
                  <a:schemeClr val="tx2"/>
                </a:solidFill>
              </a:rPr>
              <a:t>Tryggheten</a:t>
            </a:r>
            <a:br>
              <a:rPr lang="sv-SE" dirty="0">
                <a:solidFill>
                  <a:schemeClr val="tx2"/>
                </a:solidFill>
              </a:rPr>
            </a:br>
            <a:br>
              <a:rPr lang="sv-SE" sz="1100" dirty="0">
                <a:solidFill>
                  <a:schemeClr val="tx2"/>
                </a:solidFill>
              </a:rPr>
            </a:br>
            <a:r>
              <a:rPr lang="sv-SE" sz="2700" dirty="0">
                <a:solidFill>
                  <a:schemeClr val="tx2"/>
                </a:solidFill>
              </a:rPr>
              <a:t>Fokusmål 4. Uppsala ska bli tryggare med jämlika livsvillkor</a:t>
            </a:r>
          </a:p>
        </p:txBody>
      </p:sp>
      <p:sp>
        <p:nvSpPr>
          <p:cNvPr id="6" name="Platshållare för innehåll 5">
            <a:extLst>
              <a:ext uri="{FF2B5EF4-FFF2-40B4-BE49-F238E27FC236}">
                <a16:creationId xmlns:a16="http://schemas.microsoft.com/office/drawing/2014/main" id="{408B5118-536D-6D41-F565-ED8D5EB760CE}"/>
              </a:ext>
            </a:extLst>
          </p:cNvPr>
          <p:cNvSpPr>
            <a:spLocks noGrp="1"/>
          </p:cNvSpPr>
          <p:nvPr>
            <p:ph idx="1"/>
          </p:nvPr>
        </p:nvSpPr>
        <p:spPr>
          <a:xfrm>
            <a:off x="851221" y="2406699"/>
            <a:ext cx="7578547" cy="3528000"/>
          </a:xfrm>
          <a:solidFill>
            <a:schemeClr val="tx2">
              <a:alpha val="6667"/>
            </a:schemeClr>
          </a:solidFill>
        </p:spPr>
        <p:txBody>
          <a:bodyPr lIns="180000" tIns="144000" rIns="180000" bIns="144000"/>
          <a:lstStyle/>
          <a:p>
            <a:r>
              <a:rPr lang="sv-SE" dirty="0">
                <a:latin typeface="Source Sans Pro SemiBold" panose="020B0603030403020204" pitchFamily="34" charset="0"/>
                <a:ea typeface="Source Sans Pro SemiBold" panose="020B0603030403020204" pitchFamily="34" charset="0"/>
              </a:rPr>
              <a:t>Exempel på uppdrag</a:t>
            </a:r>
          </a:p>
          <a:p>
            <a:pPr marL="342900" indent="-342900">
              <a:buFont typeface="Arial" panose="020B0604020202020204" pitchFamily="34" charset="0"/>
              <a:buChar char="•"/>
            </a:pPr>
            <a:r>
              <a:rPr lang="sv-SE" dirty="0"/>
              <a:t>Utveckla kommunens förmåga att förebygga och bekämpa ungdomsbrottslighet och kriminalitet. </a:t>
            </a:r>
          </a:p>
          <a:p>
            <a:pPr marL="342900" indent="-342900">
              <a:buFont typeface="Arial" panose="020B0604020202020204" pitchFamily="34" charset="0"/>
              <a:buChar char="•"/>
            </a:pPr>
            <a:r>
              <a:rPr lang="sv-SE" dirty="0"/>
              <a:t>Utvärdera befintliga insatser och utöka arbetet för att förebygga och motverka hemlöshet i Uppsala. </a:t>
            </a:r>
          </a:p>
          <a:p>
            <a:pPr marL="342900" indent="-342900">
              <a:buFont typeface="Arial" panose="020B0604020202020204" pitchFamily="34" charset="0"/>
              <a:buChar char="•"/>
            </a:pPr>
            <a:r>
              <a:rPr lang="sv-SE" dirty="0"/>
              <a:t>Skapa förutsättningar för prisrimliga bostäder med låg boendekostnad. </a:t>
            </a:r>
          </a:p>
        </p:txBody>
      </p:sp>
      <p:pic>
        <p:nvPicPr>
          <p:cNvPr id="2" name="Bildobjekt 1" descr="En bild som visar Grafik, logotyp, design&#10;&#10;Automatiskt genererad beskrivning">
            <a:extLst>
              <a:ext uri="{FF2B5EF4-FFF2-40B4-BE49-F238E27FC236}">
                <a16:creationId xmlns:a16="http://schemas.microsoft.com/office/drawing/2014/main" id="{6F9CCFCC-CB3E-6855-FF41-76E802185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0911" y="4804283"/>
            <a:ext cx="1905000" cy="1905000"/>
          </a:xfrm>
          <a:prstGeom prst="rect">
            <a:avLst/>
          </a:prstGeom>
        </p:spPr>
      </p:pic>
    </p:spTree>
    <p:extLst>
      <p:ext uri="{BB962C8B-B14F-4D97-AF65-F5344CB8AC3E}">
        <p14:creationId xmlns:p14="http://schemas.microsoft.com/office/powerpoint/2010/main" val="119673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0E41A-BE37-4007-A54D-D63BEC35F820}"/>
              </a:ext>
            </a:extLst>
          </p:cNvPr>
          <p:cNvSpPr>
            <a:spLocks noGrp="1"/>
          </p:cNvSpPr>
          <p:nvPr>
            <p:ph type="title"/>
          </p:nvPr>
        </p:nvSpPr>
        <p:spPr>
          <a:xfrm>
            <a:off x="838200" y="850251"/>
            <a:ext cx="9371646" cy="1255857"/>
          </a:xfrm>
        </p:spPr>
        <p:txBody>
          <a:bodyPr>
            <a:normAutofit/>
          </a:bodyPr>
          <a:lstStyle/>
          <a:p>
            <a:r>
              <a:rPr lang="sv-SE" sz="3200" dirty="0">
                <a:solidFill>
                  <a:schemeClr val="accent6"/>
                </a:solidFill>
              </a:rPr>
              <a:t>Planeringsdirektiv Mål och budget 2027-2029</a:t>
            </a:r>
            <a:br>
              <a:rPr lang="sv-SE" sz="4800" dirty="0"/>
            </a:br>
            <a:r>
              <a:rPr lang="sv-SE" dirty="0">
                <a:solidFill>
                  <a:schemeClr val="accent1"/>
                </a:solidFill>
              </a:rPr>
              <a:t>Vad vi ska förhålla oss till i arbetet </a:t>
            </a:r>
            <a:endParaRPr lang="sv-SE" sz="4400" dirty="0">
              <a:solidFill>
                <a:schemeClr val="accent1"/>
              </a:solidFill>
            </a:endParaRPr>
          </a:p>
        </p:txBody>
      </p:sp>
      <p:sp>
        <p:nvSpPr>
          <p:cNvPr id="3" name="Platshållare för innehåll 2">
            <a:extLst>
              <a:ext uri="{FF2B5EF4-FFF2-40B4-BE49-F238E27FC236}">
                <a16:creationId xmlns:a16="http://schemas.microsoft.com/office/drawing/2014/main" id="{3FB0A375-67A7-4F32-8773-B3CCAE34EF3A}"/>
              </a:ext>
            </a:extLst>
          </p:cNvPr>
          <p:cNvSpPr>
            <a:spLocks noGrp="1"/>
          </p:cNvSpPr>
          <p:nvPr>
            <p:ph idx="1"/>
          </p:nvPr>
        </p:nvSpPr>
        <p:spPr>
          <a:xfrm>
            <a:off x="838200" y="2309592"/>
            <a:ext cx="5033211" cy="3542250"/>
          </a:xfrm>
        </p:spPr>
        <p:txBody>
          <a:bodyPr/>
          <a:lstStyle/>
          <a:p>
            <a:pPr lvl="0">
              <a:spcBef>
                <a:spcPts val="600"/>
              </a:spcBef>
              <a:tabLst>
                <a:tab pos="2970530" algn="l"/>
              </a:tabLst>
            </a:pPr>
            <a:r>
              <a:rPr lang="sv-SE" sz="2800" spc="-20" dirty="0">
                <a:effectLst/>
                <a:latin typeface="+mj-lt"/>
                <a:ea typeface="Calibri" panose="020F0502020204030204" pitchFamily="34" charset="0"/>
                <a:cs typeface="Times New Roman" panose="02020603050405020304" pitchFamily="18" charset="0"/>
              </a:rPr>
              <a:t>Uppsala kommuns långsiktiga finansiella mål</a:t>
            </a:r>
          </a:p>
          <a:p>
            <a:pPr marL="457200" indent="-457200">
              <a:spcBef>
                <a:spcPts val="600"/>
              </a:spcBef>
              <a:spcAft>
                <a:spcPts val="0"/>
              </a:spcAft>
              <a:buFont typeface="Arial" panose="020B0604020202020204" pitchFamily="34" charset="0"/>
              <a:buChar char="•"/>
            </a:pPr>
            <a:r>
              <a:rPr lang="sv-SE" sz="2800" dirty="0"/>
              <a:t>Ekonomiskt resultat om minst 2 procent av skatter, generella statsbidrag och utjämning.</a:t>
            </a:r>
          </a:p>
          <a:p>
            <a:pPr marL="457200" indent="-457200">
              <a:spcBef>
                <a:spcPts val="600"/>
              </a:spcBef>
              <a:spcAft>
                <a:spcPts val="0"/>
              </a:spcAft>
              <a:buFont typeface="Arial" panose="020B0604020202020204" pitchFamily="34" charset="0"/>
              <a:buChar char="•"/>
            </a:pPr>
            <a:r>
              <a:rPr lang="sv-SE" sz="2800" dirty="0"/>
              <a:t>Soliditeten ska vara stabil på omkring 27 procent eller ökande kommande 10 år.</a:t>
            </a:r>
            <a:endParaRPr lang="sv-SE" dirty="0"/>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6" name="textruta 5">
            <a:extLst>
              <a:ext uri="{FF2B5EF4-FFF2-40B4-BE49-F238E27FC236}">
                <a16:creationId xmlns:a16="http://schemas.microsoft.com/office/drawing/2014/main" id="{3C769C80-A40D-6796-9410-44F2EB93A55B}"/>
              </a:ext>
            </a:extLst>
          </p:cNvPr>
          <p:cNvSpPr txBox="1"/>
          <p:nvPr/>
        </p:nvSpPr>
        <p:spPr>
          <a:xfrm>
            <a:off x="6096001" y="2309592"/>
            <a:ext cx="5674894" cy="4172251"/>
          </a:xfrm>
          <a:prstGeom prst="rect">
            <a:avLst/>
          </a:prstGeom>
          <a:solidFill>
            <a:schemeClr val="tx2">
              <a:lumMod val="20000"/>
              <a:lumOff val="80000"/>
            </a:schemeClr>
          </a:solidFill>
        </p:spPr>
        <p:txBody>
          <a:bodyPr wrap="square" lIns="108000" tIns="180000" rIns="108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rPr>
              <a:t>Mot bakgrund av koncernens omfattande investeringsbehov, ekonomiska förutsättningar samt förändrad demografisk utveckling krävs fortsatta </a:t>
            </a:r>
            <a:r>
              <a:rPr kumimoji="0" lang="sv-SE" sz="2250" b="0" i="0" u="none" strike="noStrike" kern="1200" cap="none" spc="-20" normalizeH="0" baseline="0" noProof="0" dirty="0">
                <a:ln>
                  <a:noFill/>
                </a:ln>
                <a:solidFill>
                  <a:srgbClr val="FF3D9C"/>
                </a:solidFill>
                <a:effectLst/>
                <a:uLnTx/>
                <a:uFillTx/>
                <a:latin typeface="Source Sans Pro SemiBold" panose="020B0603030403020204" pitchFamily="34" charset="0"/>
                <a:ea typeface="Source Sans Pro SemiBold" panose="020B0603030403020204" pitchFamily="34" charset="0"/>
                <a:cs typeface="Arial" panose="020B0604020202020204" pitchFamily="34" charset="0"/>
              </a:rPr>
              <a:t>tydliga prioriteringar</a:t>
            </a: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rPr>
              <a:t>, både av investeringar och driftskostnader.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rPr>
              <a:t>Därtill behöver nämnder och bolag arbeta med </a:t>
            </a:r>
            <a:r>
              <a:rPr kumimoji="0" lang="sv-SE" sz="2250" b="0" i="0" u="none" strike="noStrike" kern="1200" cap="none" spc="-20" normalizeH="0" baseline="0" noProof="0" dirty="0">
                <a:ln>
                  <a:noFill/>
                </a:ln>
                <a:solidFill>
                  <a:srgbClr val="FF3D9C"/>
                </a:solidFill>
                <a:effectLst/>
                <a:uLnTx/>
                <a:uFillTx/>
                <a:latin typeface="Source Sans Pro SemiBold" panose="020B0603030403020204" pitchFamily="34" charset="0"/>
                <a:ea typeface="Source Sans Pro SemiBold" panose="020B0603030403020204" pitchFamily="34" charset="0"/>
                <a:cs typeface="Arial" panose="020B0604020202020204" pitchFamily="34" charset="0"/>
              </a:rPr>
              <a:t>resultatförstärkande åtgärder</a:t>
            </a: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rPr>
              <a:t>, bland annat genom </a:t>
            </a:r>
            <a:r>
              <a:rPr kumimoji="0" lang="sv-SE" sz="2250" b="0" i="0" u="none" strike="noStrike" kern="1200" cap="none" spc="-20" normalizeH="0" baseline="0" noProof="0" dirty="0">
                <a:ln>
                  <a:noFill/>
                </a:ln>
                <a:solidFill>
                  <a:srgbClr val="FF3D9C"/>
                </a:solidFill>
                <a:effectLst/>
                <a:uLnTx/>
                <a:uFillTx/>
                <a:latin typeface="Source Sans Pro SemiBold" panose="020B0603030403020204" pitchFamily="34" charset="0"/>
                <a:ea typeface="Source Sans Pro SemiBold" panose="020B0603030403020204" pitchFamily="34" charset="0"/>
                <a:cs typeface="Arial" panose="020B0604020202020204" pitchFamily="34" charset="0"/>
              </a:rPr>
              <a:t>innovation</a:t>
            </a: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rPr>
              <a:t>, </a:t>
            </a:r>
            <a:r>
              <a:rPr kumimoji="0" lang="sv-SE" sz="2250" b="0" i="0" u="none" strike="noStrike" kern="1200" cap="none" spc="-20" normalizeH="0" baseline="0" noProof="0" dirty="0">
                <a:ln>
                  <a:noFill/>
                </a:ln>
                <a:solidFill>
                  <a:srgbClr val="FF3D9C"/>
                </a:solidFill>
                <a:effectLst/>
                <a:uLnTx/>
                <a:uFillTx/>
                <a:latin typeface="Source Sans Pro SemiBold" panose="020B0603030403020204" pitchFamily="34" charset="0"/>
                <a:ea typeface="Source Sans Pro SemiBold" panose="020B0603030403020204" pitchFamily="34" charset="0"/>
                <a:cs typeface="Arial" panose="020B0604020202020204" pitchFamily="34" charset="0"/>
              </a:rPr>
              <a:t>digitalisering</a:t>
            </a: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rPr>
              <a:t> samt </a:t>
            </a: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mn-ea"/>
                <a:cs typeface="Arial" panose="020B0604020202020204" pitchFamily="34" charset="0"/>
              </a:rPr>
              <a:t>implementering av </a:t>
            </a:r>
            <a:r>
              <a:rPr kumimoji="0" lang="sv-SE" sz="2250" b="0" i="0" u="none" strike="noStrike" kern="1200" cap="none" spc="-20" normalizeH="0" baseline="0" noProof="0" dirty="0">
                <a:ln>
                  <a:noFill/>
                </a:ln>
                <a:solidFill>
                  <a:srgbClr val="FF3D9C"/>
                </a:solidFill>
                <a:effectLst/>
                <a:uLnTx/>
                <a:uFillTx/>
                <a:latin typeface="Source Sans Pro SemiBold" panose="020B0603030403020204" pitchFamily="34" charset="0"/>
                <a:ea typeface="Source Sans Pro SemiBold" panose="020B0603030403020204" pitchFamily="34" charset="0"/>
                <a:cs typeface="Arial" panose="020B0604020202020204" pitchFamily="34" charset="0"/>
              </a:rPr>
              <a:t>nya arbetssätt och teknik</a:t>
            </a:r>
            <a:r>
              <a:rPr kumimoji="0" lang="sv-SE" sz="2250" b="0" i="0" u="none" strike="noStrike" kern="1200" cap="none" spc="-20" normalizeH="0" baseline="0" noProof="0" dirty="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rPr>
              <a:t>. </a:t>
            </a:r>
            <a:endParaRPr kumimoji="0" lang="sv-SE" sz="2250" b="0" i="0" u="none" strike="noStrike" kern="1200" cap="none" spc="0" normalizeH="0" baseline="0" noProof="0" dirty="0">
              <a:ln>
                <a:noFill/>
              </a:ln>
              <a:solidFill>
                <a:prstClr val="black"/>
              </a:solidFill>
              <a:effectLst/>
              <a:uLnTx/>
              <a:uFillTx/>
              <a:latin typeface="Source Sans Pro"/>
              <a:ea typeface="+mn-ea"/>
              <a:cs typeface="+mn-cs"/>
            </a:endParaRPr>
          </a:p>
        </p:txBody>
      </p:sp>
    </p:spTree>
    <p:extLst>
      <p:ext uri="{BB962C8B-B14F-4D97-AF65-F5344CB8AC3E}">
        <p14:creationId xmlns:p14="http://schemas.microsoft.com/office/powerpoint/2010/main" val="3894103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9C03EB-2355-4047-B7ED-2703DB6AC3D2}"/>
              </a:ext>
            </a:extLst>
          </p:cNvPr>
          <p:cNvSpPr>
            <a:spLocks noGrp="1"/>
          </p:cNvSpPr>
          <p:nvPr>
            <p:ph type="title"/>
          </p:nvPr>
        </p:nvSpPr>
        <p:spPr>
          <a:xfrm>
            <a:off x="838200" y="718153"/>
            <a:ext cx="9371646" cy="1255857"/>
          </a:xfrm>
        </p:spPr>
        <p:txBody>
          <a:bodyPr/>
          <a:lstStyle/>
          <a:p>
            <a:r>
              <a:rPr lang="sv-SE" dirty="0">
                <a:solidFill>
                  <a:srgbClr val="002060"/>
                </a:solidFill>
              </a:rPr>
              <a:t>Mål och budget 2026</a:t>
            </a:r>
            <a:br>
              <a:rPr lang="sv-SE" dirty="0">
                <a:solidFill>
                  <a:srgbClr val="002060"/>
                </a:solidFill>
              </a:rPr>
            </a:br>
            <a:r>
              <a:rPr lang="sv-SE" dirty="0">
                <a:solidFill>
                  <a:schemeClr val="accent2"/>
                </a:solidFill>
              </a:rPr>
              <a:t>Kommunens budgeterade resultat</a:t>
            </a:r>
          </a:p>
        </p:txBody>
      </p:sp>
      <p:sp>
        <p:nvSpPr>
          <p:cNvPr id="3" name="Platshållare för innehåll 2">
            <a:extLst>
              <a:ext uri="{FF2B5EF4-FFF2-40B4-BE49-F238E27FC236}">
                <a16:creationId xmlns:a16="http://schemas.microsoft.com/office/drawing/2014/main" id="{00229A94-8281-426F-AFFA-6DB72A169B69}"/>
              </a:ext>
            </a:extLst>
          </p:cNvPr>
          <p:cNvSpPr>
            <a:spLocks noGrp="1"/>
          </p:cNvSpPr>
          <p:nvPr>
            <p:ph idx="1"/>
          </p:nvPr>
        </p:nvSpPr>
        <p:spPr>
          <a:xfrm>
            <a:off x="838200" y="2087790"/>
            <a:ext cx="9933122" cy="3764051"/>
          </a:xfrm>
        </p:spPr>
        <p:txBody>
          <a:bodyPr/>
          <a:lstStyle/>
          <a:p>
            <a:r>
              <a:rPr lang="sv-SE" dirty="0"/>
              <a:t>Starka ekonomiska resultat de senaste åren möjliggör ett tillfälligt lägre resultatmål än 2% under perioden då utvecklingen av spårvägen genomförs. </a:t>
            </a:r>
          </a:p>
          <a:p>
            <a:r>
              <a:rPr lang="sv-SE" dirty="0"/>
              <a:t>Den finansiella styrningen riktas till att från 2027 åter nå resultat som är minst i nivå med de långsiktiga målet om 2 %.</a:t>
            </a:r>
          </a:p>
          <a:p>
            <a:pPr>
              <a:spcBef>
                <a:spcPts val="600"/>
              </a:spcBef>
              <a:spcAft>
                <a:spcPts val="0"/>
              </a:spcAft>
            </a:pPr>
            <a:endParaRPr lang="sv-SE" dirty="0"/>
          </a:p>
          <a:p>
            <a:pPr>
              <a:spcBef>
                <a:spcPts val="600"/>
              </a:spcBef>
              <a:spcAft>
                <a:spcPts val="0"/>
              </a:spcAft>
            </a:pPr>
            <a:endParaRPr lang="sv-SE" dirty="0"/>
          </a:p>
          <a:p>
            <a:pPr>
              <a:spcBef>
                <a:spcPts val="600"/>
              </a:spcBef>
              <a:spcAft>
                <a:spcPts val="0"/>
              </a:spcAft>
            </a:pPr>
            <a:endParaRPr lang="sv-SE" dirty="0"/>
          </a:p>
          <a:p>
            <a:pPr>
              <a:spcBef>
                <a:spcPts val="600"/>
              </a:spcBef>
              <a:spcAft>
                <a:spcPts val="0"/>
              </a:spcAft>
            </a:pPr>
            <a:endParaRPr lang="sv-SE" dirty="0"/>
          </a:p>
          <a:p>
            <a:pPr>
              <a:spcBef>
                <a:spcPts val="600"/>
              </a:spcBef>
              <a:spcAft>
                <a:spcPts val="0"/>
              </a:spcAft>
            </a:pPr>
            <a:endParaRPr lang="sv-SE" dirty="0"/>
          </a:p>
          <a:p>
            <a:pPr>
              <a:spcBef>
                <a:spcPts val="600"/>
              </a:spcBef>
            </a:pPr>
            <a:endParaRPr lang="sv-SE" dirty="0"/>
          </a:p>
        </p:txBody>
      </p:sp>
      <p:sp>
        <p:nvSpPr>
          <p:cNvPr id="4" name="Platshållare för bildnummer 3">
            <a:extLst>
              <a:ext uri="{FF2B5EF4-FFF2-40B4-BE49-F238E27FC236}">
                <a16:creationId xmlns:a16="http://schemas.microsoft.com/office/drawing/2014/main" id="{B75EA3CF-14C4-477C-BC21-8AFC750102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dirty="0">
              <a:ln>
                <a:noFill/>
              </a:ln>
              <a:solidFill>
                <a:prstClr val="black">
                  <a:tint val="75000"/>
                </a:prstClr>
              </a:solidFill>
              <a:effectLst/>
              <a:uLnTx/>
              <a:uFillTx/>
              <a:latin typeface="Source Sans Pro"/>
              <a:ea typeface="+mn-ea"/>
              <a:cs typeface="+mn-cs"/>
            </a:endParaRPr>
          </a:p>
        </p:txBody>
      </p:sp>
      <p:graphicFrame>
        <p:nvGraphicFramePr>
          <p:cNvPr id="7" name="Tabell 6">
            <a:extLst>
              <a:ext uri="{FF2B5EF4-FFF2-40B4-BE49-F238E27FC236}">
                <a16:creationId xmlns:a16="http://schemas.microsoft.com/office/drawing/2014/main" id="{C6DA6D82-9619-6C30-B669-C3F41BEA003A}"/>
              </a:ext>
            </a:extLst>
          </p:cNvPr>
          <p:cNvGraphicFramePr>
            <a:graphicFrameLocks noGrp="1"/>
          </p:cNvGraphicFramePr>
          <p:nvPr/>
        </p:nvGraphicFramePr>
        <p:xfrm>
          <a:off x="838200" y="3817339"/>
          <a:ext cx="10309963" cy="2590800"/>
        </p:xfrm>
        <a:graphic>
          <a:graphicData uri="http://schemas.openxmlformats.org/drawingml/2006/table">
            <a:tbl>
              <a:tblPr firstRow="1" bandRow="1">
                <a:tableStyleId>{21E4AEA4-8DFA-4A89-87EB-49C32662AFE0}</a:tableStyleId>
              </a:tblPr>
              <a:tblGrid>
                <a:gridCol w="6890359">
                  <a:extLst>
                    <a:ext uri="{9D8B030D-6E8A-4147-A177-3AD203B41FA5}">
                      <a16:colId xmlns:a16="http://schemas.microsoft.com/office/drawing/2014/main" val="1220049773"/>
                    </a:ext>
                  </a:extLst>
                </a:gridCol>
                <a:gridCol w="1127342">
                  <a:extLst>
                    <a:ext uri="{9D8B030D-6E8A-4147-A177-3AD203B41FA5}">
                      <a16:colId xmlns:a16="http://schemas.microsoft.com/office/drawing/2014/main" val="901219848"/>
                    </a:ext>
                  </a:extLst>
                </a:gridCol>
                <a:gridCol w="1112954">
                  <a:extLst>
                    <a:ext uri="{9D8B030D-6E8A-4147-A177-3AD203B41FA5}">
                      <a16:colId xmlns:a16="http://schemas.microsoft.com/office/drawing/2014/main" val="3967103213"/>
                    </a:ext>
                  </a:extLst>
                </a:gridCol>
                <a:gridCol w="1179308">
                  <a:extLst>
                    <a:ext uri="{9D8B030D-6E8A-4147-A177-3AD203B41FA5}">
                      <a16:colId xmlns:a16="http://schemas.microsoft.com/office/drawing/2014/main" val="2956434701"/>
                    </a:ext>
                  </a:extLst>
                </a:gridCol>
              </a:tblGrid>
              <a:tr h="760543">
                <a:tc>
                  <a:txBody>
                    <a:bodyPr/>
                    <a:lstStyle/>
                    <a:p>
                      <a:r>
                        <a:rPr lang="sv-SE" sz="2200" dirty="0"/>
                        <a:t>Belopp i miljoner kronor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r"/>
                      <a:r>
                        <a:rPr lang="sv-SE" sz="2200" dirty="0"/>
                        <a:t>Budget 2026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r"/>
                      <a:r>
                        <a:rPr lang="sv-SE" sz="2200" dirty="0"/>
                        <a:t>Plan </a:t>
                      </a:r>
                    </a:p>
                    <a:p>
                      <a:pPr algn="r"/>
                      <a:r>
                        <a:rPr lang="sv-SE" sz="2200" dirty="0"/>
                        <a:t>2027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r"/>
                      <a:r>
                        <a:rPr lang="sv-SE" sz="2200" dirty="0"/>
                        <a:t>Plan</a:t>
                      </a:r>
                    </a:p>
                    <a:p>
                      <a:pPr algn="r"/>
                      <a:r>
                        <a:rPr lang="sv-SE" sz="2200" dirty="0"/>
                        <a:t> 2028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781972644"/>
                  </a:ext>
                </a:extLst>
              </a:tr>
              <a:tr h="370840">
                <a:tc>
                  <a:txBody>
                    <a:bodyPr/>
                    <a:lstStyle/>
                    <a:p>
                      <a:r>
                        <a:rPr lang="sv-SE" sz="2200" b="1" dirty="0"/>
                        <a:t>Årets resultat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sv-SE" sz="2400" b="1" dirty="0"/>
                        <a:t>106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sv-SE" sz="2400" b="1" dirty="0"/>
                        <a:t>449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sv-SE" sz="2400" b="1" dirty="0"/>
                        <a:t>937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44960987"/>
                  </a:ext>
                </a:extLst>
              </a:tr>
              <a:tr h="370840">
                <a:tc>
                  <a:txBody>
                    <a:bodyPr/>
                    <a:lstStyle/>
                    <a:p>
                      <a:r>
                        <a:rPr lang="sv-SE" sz="2200" i="1" dirty="0"/>
                        <a:t>Årets resultat (%*)</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sv-SE" sz="2400" i="1" dirty="0"/>
                        <a:t>0,6%</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sv-SE" sz="2400" i="1" dirty="0"/>
                        <a:t>2,5%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sv-SE" sz="2400" i="1" dirty="0"/>
                        <a:t>4,9%</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10039666"/>
                  </a:ext>
                </a:extLst>
              </a:tr>
              <a:tr h="370840">
                <a:tc>
                  <a:txBody>
                    <a:bodyPr/>
                    <a:lstStyle/>
                    <a:p>
                      <a:r>
                        <a:rPr lang="sv-SE" sz="2200" b="1" dirty="0"/>
                        <a:t>Årets resultat exkl. kostnader spårväg/kollektivtrafik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2400" b="1" dirty="0"/>
                        <a:t>765</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2400" b="1" dirty="0"/>
                        <a:t>917</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2400" b="1" dirty="0"/>
                        <a:t>1 136</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57470893"/>
                  </a:ext>
                </a:extLst>
              </a:tr>
              <a:tr h="370840">
                <a:tc>
                  <a:txBody>
                    <a:bodyPr/>
                    <a:lstStyle/>
                    <a:p>
                      <a:r>
                        <a:rPr lang="sv-SE" sz="2200" i="1" dirty="0"/>
                        <a:t>Årets resultat exkl. kostnader spårväg/kollektivtrafik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2400" i="1" dirty="0"/>
                        <a:t>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2400" i="1" dirty="0"/>
                        <a:t>5,0%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sv-SE" sz="2400" i="1" dirty="0"/>
                        <a:t>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0890133"/>
                  </a:ext>
                </a:extLst>
              </a:tr>
            </a:tbl>
          </a:graphicData>
        </a:graphic>
      </p:graphicFrame>
      <p:sp>
        <p:nvSpPr>
          <p:cNvPr id="9" name="textruta 8">
            <a:extLst>
              <a:ext uri="{FF2B5EF4-FFF2-40B4-BE49-F238E27FC236}">
                <a16:creationId xmlns:a16="http://schemas.microsoft.com/office/drawing/2014/main" id="{B12AEC88-FC7A-EA08-2386-CF534C283EE2}"/>
              </a:ext>
            </a:extLst>
          </p:cNvPr>
          <p:cNvSpPr txBox="1"/>
          <p:nvPr/>
        </p:nvSpPr>
        <p:spPr>
          <a:xfrm>
            <a:off x="776176" y="6473906"/>
            <a:ext cx="8446576" cy="307777"/>
          </a:xfrm>
          <a:prstGeom prst="rect">
            <a:avLst/>
          </a:prstGeom>
          <a:noFill/>
        </p:spPr>
        <p:txBody>
          <a:bodyPr wrap="square" rtlCol="0">
            <a:spAutoFit/>
          </a:bodyPr>
          <a:lstStyle/>
          <a:p>
            <a:r>
              <a:rPr lang="sv-SE" sz="1400" i="1" dirty="0"/>
              <a:t>*som andel av skatter, generella statsbidrag och kommunalekonomisk utjämning </a:t>
            </a:r>
            <a:endParaRPr lang="sv-SE" sz="1100" i="1" dirty="0"/>
          </a:p>
        </p:txBody>
      </p:sp>
      <p:sp>
        <p:nvSpPr>
          <p:cNvPr id="10" name="Rektangel: rundade hörn 9">
            <a:extLst>
              <a:ext uri="{FF2B5EF4-FFF2-40B4-BE49-F238E27FC236}">
                <a16:creationId xmlns:a16="http://schemas.microsoft.com/office/drawing/2014/main" id="{80D3A16D-261B-131A-3EDD-077782942C8A}"/>
              </a:ext>
            </a:extLst>
          </p:cNvPr>
          <p:cNvSpPr/>
          <p:nvPr/>
        </p:nvSpPr>
        <p:spPr>
          <a:xfrm>
            <a:off x="7835721" y="4991152"/>
            <a:ext cx="3312442" cy="483216"/>
          </a:xfrm>
          <a:prstGeom prst="roundRect">
            <a:avLst/>
          </a:prstGeom>
          <a:noFill/>
          <a:ln>
            <a:solidFill>
              <a:srgbClr val="0055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7523A265-089E-3B9B-4C81-A00E39FD8054}"/>
              </a:ext>
            </a:extLst>
          </p:cNvPr>
          <p:cNvSpPr/>
          <p:nvPr/>
        </p:nvSpPr>
        <p:spPr>
          <a:xfrm>
            <a:off x="8987589" y="3429000"/>
            <a:ext cx="1222257" cy="32924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61254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ynt, mässing, pengar, koppar&#10;&#10;AI-genererat innehåll kan vara felaktigt.">
            <a:extLst>
              <a:ext uri="{FF2B5EF4-FFF2-40B4-BE49-F238E27FC236}">
                <a16:creationId xmlns:a16="http://schemas.microsoft.com/office/drawing/2014/main" id="{29046592-145E-2BE9-6DF7-28395C2CA69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0154" r="30154"/>
          <a:stretch>
            <a:fillRect/>
          </a:stretch>
        </p:blipFill>
        <p:spPr>
          <a:xfrm>
            <a:off x="8058150" y="0"/>
            <a:ext cx="4133850" cy="6858000"/>
          </a:xfrm>
        </p:spPr>
      </p:pic>
      <p:sp>
        <p:nvSpPr>
          <p:cNvPr id="2" name="Rubrik 1">
            <a:extLst>
              <a:ext uri="{FF2B5EF4-FFF2-40B4-BE49-F238E27FC236}">
                <a16:creationId xmlns:a16="http://schemas.microsoft.com/office/drawing/2014/main" id="{2D324066-25EF-7F84-200F-CD58DAACEDBC}"/>
              </a:ext>
            </a:extLst>
          </p:cNvPr>
          <p:cNvSpPr>
            <a:spLocks noGrp="1"/>
          </p:cNvSpPr>
          <p:nvPr>
            <p:ph type="title"/>
          </p:nvPr>
        </p:nvSpPr>
        <p:spPr>
          <a:xfrm>
            <a:off x="838200" y="628781"/>
            <a:ext cx="6529039" cy="1380947"/>
          </a:xfrm>
        </p:spPr>
        <p:txBody>
          <a:bodyPr anchor="b">
            <a:normAutofit/>
          </a:bodyPr>
          <a:lstStyle/>
          <a:p>
            <a:r>
              <a:rPr lang="sv-SE" dirty="0">
                <a:solidFill>
                  <a:srgbClr val="002060"/>
                </a:solidFill>
              </a:rPr>
              <a:t>Ekonomiska förutsättningar</a:t>
            </a:r>
            <a:br>
              <a:rPr lang="sv-SE" dirty="0">
                <a:solidFill>
                  <a:schemeClr val="accent6"/>
                </a:solidFill>
              </a:rPr>
            </a:br>
            <a:r>
              <a:rPr lang="sv-SE" sz="3600" dirty="0">
                <a:solidFill>
                  <a:schemeClr val="accent2"/>
                </a:solidFill>
              </a:rPr>
              <a:t>Medskick till budgetberedningen</a:t>
            </a:r>
            <a:endParaRPr lang="sv-SE" dirty="0">
              <a:solidFill>
                <a:schemeClr val="accent2"/>
              </a:solidFill>
            </a:endParaRPr>
          </a:p>
        </p:txBody>
      </p:sp>
      <p:sp>
        <p:nvSpPr>
          <p:cNvPr id="3" name="Platshållare för innehåll 2">
            <a:extLst>
              <a:ext uri="{FF2B5EF4-FFF2-40B4-BE49-F238E27FC236}">
                <a16:creationId xmlns:a16="http://schemas.microsoft.com/office/drawing/2014/main" id="{C0AB20BB-A32E-3A82-40DD-CD677950F40A}"/>
              </a:ext>
            </a:extLst>
          </p:cNvPr>
          <p:cNvSpPr>
            <a:spLocks noGrp="1"/>
          </p:cNvSpPr>
          <p:nvPr>
            <p:ph idx="1"/>
          </p:nvPr>
        </p:nvSpPr>
        <p:spPr>
          <a:xfrm>
            <a:off x="838200" y="2342103"/>
            <a:ext cx="7219950" cy="4273186"/>
          </a:xfrm>
        </p:spPr>
        <p:txBody>
          <a:bodyPr>
            <a:normAutofit fontScale="70000" lnSpcReduction="20000"/>
          </a:bodyPr>
          <a:lstStyle/>
          <a:p>
            <a:pPr>
              <a:spcBef>
                <a:spcPts val="1200"/>
              </a:spcBef>
            </a:pPr>
            <a:r>
              <a:rPr lang="sv-SE" sz="4100" b="1" dirty="0">
                <a:solidFill>
                  <a:srgbClr val="002060"/>
                </a:solidFill>
              </a:rPr>
              <a:t>Anpassning</a:t>
            </a:r>
            <a:endParaRPr lang="sv-SE" sz="3400" b="1" dirty="0">
              <a:solidFill>
                <a:srgbClr val="002060"/>
              </a:solidFill>
            </a:endParaRPr>
          </a:p>
          <a:p>
            <a:pPr marL="457200" indent="-457200">
              <a:spcBef>
                <a:spcPts val="1200"/>
              </a:spcBef>
              <a:buFont typeface="Arial" panose="020B0604020202020204" pitchFamily="34" charset="0"/>
              <a:buChar char="•"/>
            </a:pPr>
            <a:r>
              <a:rPr lang="sv-SE" sz="3500" dirty="0"/>
              <a:t>Demografiska förändringar</a:t>
            </a:r>
          </a:p>
          <a:p>
            <a:pPr marL="457200" indent="-457200">
              <a:spcBef>
                <a:spcPts val="1200"/>
              </a:spcBef>
              <a:buFont typeface="Arial" panose="020B0604020202020204" pitchFamily="34" charset="0"/>
              <a:buChar char="•"/>
            </a:pPr>
            <a:r>
              <a:rPr lang="sv-SE" sz="3500" dirty="0"/>
              <a:t>Nya och förändrade behov utifrån omvärldsläget</a:t>
            </a:r>
          </a:p>
          <a:p>
            <a:pPr marL="457200" indent="-457200">
              <a:spcBef>
                <a:spcPts val="1200"/>
              </a:spcBef>
              <a:buFont typeface="Arial" panose="020B0604020202020204" pitchFamily="34" charset="0"/>
              <a:buChar char="•"/>
            </a:pPr>
            <a:r>
              <a:rPr lang="sv-SE" sz="3500" dirty="0"/>
              <a:t>Prioriteringar av investeringar</a:t>
            </a:r>
          </a:p>
          <a:p>
            <a:pPr lvl="1" indent="0">
              <a:spcBef>
                <a:spcPts val="0"/>
              </a:spcBef>
              <a:buNone/>
            </a:pPr>
            <a:br>
              <a:rPr lang="sv-SE" sz="2900" dirty="0"/>
            </a:br>
            <a:endParaRPr lang="sv-SE" sz="2900" dirty="0"/>
          </a:p>
          <a:p>
            <a:pPr>
              <a:spcBef>
                <a:spcPts val="1200"/>
              </a:spcBef>
            </a:pPr>
            <a:r>
              <a:rPr lang="sv-SE" sz="4100" b="1" dirty="0">
                <a:solidFill>
                  <a:srgbClr val="002060"/>
                </a:solidFill>
              </a:rPr>
              <a:t>Upprätthåll en god ekonomistyrning</a:t>
            </a:r>
          </a:p>
          <a:p>
            <a:pPr marL="571500" indent="-571500">
              <a:spcBef>
                <a:spcPts val="1200"/>
              </a:spcBef>
              <a:buFont typeface="Arial" panose="020B0604020202020204" pitchFamily="34" charset="0"/>
              <a:buChar char="•"/>
            </a:pPr>
            <a:r>
              <a:rPr lang="sv-SE" sz="3800" dirty="0"/>
              <a:t>Budgetera för ekonomisk beredskap</a:t>
            </a:r>
          </a:p>
          <a:p>
            <a:pPr marL="571500" indent="-571500">
              <a:spcBef>
                <a:spcPts val="1200"/>
              </a:spcBef>
              <a:buFont typeface="Arial" panose="020B0604020202020204" pitchFamily="34" charset="0"/>
              <a:buChar char="•"/>
            </a:pPr>
            <a:r>
              <a:rPr lang="sv-SE" sz="3800" dirty="0"/>
              <a:t>Värna budgetdisciplin</a:t>
            </a:r>
          </a:p>
          <a:p>
            <a:pPr marL="571500" indent="-571500">
              <a:spcBef>
                <a:spcPts val="1200"/>
              </a:spcBef>
              <a:buFont typeface="Arial" panose="020B0604020202020204" pitchFamily="34" charset="0"/>
              <a:buChar char="•"/>
            </a:pPr>
            <a:r>
              <a:rPr lang="sv-SE" sz="3800" dirty="0"/>
              <a:t>Långsiktiga finansiella mål</a:t>
            </a:r>
          </a:p>
          <a:p>
            <a:endParaRPr lang="sv-SE" sz="2000" dirty="0"/>
          </a:p>
        </p:txBody>
      </p:sp>
      <p:sp>
        <p:nvSpPr>
          <p:cNvPr id="4" name="Platshållare för bildnummer 3" hidden="1">
            <a:extLst>
              <a:ext uri="{FF2B5EF4-FFF2-40B4-BE49-F238E27FC236}">
                <a16:creationId xmlns:a16="http://schemas.microsoft.com/office/drawing/2014/main" id="{0C780D98-9B61-44AA-B275-3234797CD674}"/>
              </a:ext>
            </a:extLst>
          </p:cNvPr>
          <p:cNvSpPr>
            <a:spLocks noGrp="1"/>
          </p:cNvSpPr>
          <p:nvPr>
            <p:ph type="sldNum" sz="quarter" idx="4294967295"/>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588678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32FC67E8-082C-421C-996B-76C69CA9BC88}"/>
              </a:ext>
            </a:extLst>
          </p:cNvPr>
          <p:cNvGraphicFramePr>
            <a:graphicFrameLocks noChangeAspect="1"/>
          </p:cNvGraphicFramePr>
          <p:nvPr/>
        </p:nvGraphicFramePr>
        <p:xfrm>
          <a:off x="0" y="-1588"/>
          <a:ext cx="13477874" cy="7581305"/>
        </p:xfrm>
        <a:graphic>
          <a:graphicData uri="http://schemas.openxmlformats.org/presentationml/2006/ole">
            <mc:AlternateContent xmlns:mc="http://schemas.openxmlformats.org/markup-compatibility/2006">
              <mc:Choice xmlns:v="urn:schemas-microsoft-com:vml" Requires="v">
                <p:oleObj name="Acrobat Document" r:id="rId3" imgW="18288000" imgH="10287000" progId="AcroExch.Document.DC">
                  <p:embed/>
                </p:oleObj>
              </mc:Choice>
              <mc:Fallback>
                <p:oleObj name="Acrobat Document" r:id="rId3" imgW="18288000" imgH="10287000" progId="AcroExch.Document.DC">
                  <p:embed/>
                  <p:pic>
                    <p:nvPicPr>
                      <p:cNvPr id="4" name="Objekt 3">
                        <a:extLst>
                          <a:ext uri="{FF2B5EF4-FFF2-40B4-BE49-F238E27FC236}">
                            <a16:creationId xmlns:a16="http://schemas.microsoft.com/office/drawing/2014/main" id="{32FC67E8-082C-421C-996B-76C69CA9BC88}"/>
                          </a:ext>
                        </a:extLst>
                      </p:cNvPr>
                      <p:cNvPicPr/>
                      <p:nvPr/>
                    </p:nvPicPr>
                    <p:blipFill>
                      <a:blip r:embed="rId4"/>
                      <a:stretch>
                        <a:fillRect/>
                      </a:stretch>
                    </p:blipFill>
                    <p:spPr>
                      <a:xfrm>
                        <a:off x="0" y="-1588"/>
                        <a:ext cx="13477874" cy="7581305"/>
                      </a:xfrm>
                      <a:prstGeom prst="rect">
                        <a:avLst/>
                      </a:prstGeom>
                    </p:spPr>
                  </p:pic>
                </p:oleObj>
              </mc:Fallback>
            </mc:AlternateContent>
          </a:graphicData>
        </a:graphic>
      </p:graphicFrame>
      <p:sp>
        <p:nvSpPr>
          <p:cNvPr id="3" name="Rubrik 2">
            <a:extLst>
              <a:ext uri="{FF2B5EF4-FFF2-40B4-BE49-F238E27FC236}">
                <a16:creationId xmlns:a16="http://schemas.microsoft.com/office/drawing/2014/main" id="{53A51A92-0DA0-493C-9D60-20A56FB3BC17}"/>
              </a:ext>
            </a:extLst>
          </p:cNvPr>
          <p:cNvSpPr>
            <a:spLocks noGrp="1"/>
          </p:cNvSpPr>
          <p:nvPr>
            <p:ph type="ctrTitle"/>
          </p:nvPr>
        </p:nvSpPr>
        <p:spPr>
          <a:xfrm>
            <a:off x="806986" y="896536"/>
            <a:ext cx="10578027" cy="3326822"/>
          </a:xfrm>
        </p:spPr>
        <p:txBody>
          <a:bodyPr>
            <a:normAutofit/>
          </a:bodyPr>
          <a:lstStyle/>
          <a:p>
            <a:pPr algn="ctr"/>
            <a:r>
              <a:rPr lang="sv-SE" sz="10400" dirty="0">
                <a:solidFill>
                  <a:schemeClr val="bg2"/>
                </a:solidFill>
              </a:rPr>
              <a:t>UPS medskick</a:t>
            </a:r>
          </a:p>
        </p:txBody>
      </p:sp>
    </p:spTree>
    <p:extLst>
      <p:ext uri="{BB962C8B-B14F-4D97-AF65-F5344CB8AC3E}">
        <p14:creationId xmlns:p14="http://schemas.microsoft.com/office/powerpoint/2010/main" val="2383411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A205992-2B5C-43F0-B240-F698DD9B2BD5}"/>
              </a:ext>
            </a:extLst>
          </p:cNvPr>
          <p:cNvSpPr/>
          <p:nvPr/>
        </p:nvSpPr>
        <p:spPr>
          <a:xfrm>
            <a:off x="-1331089" y="-208347"/>
            <a:ext cx="15799443" cy="7616142"/>
          </a:xfrm>
          <a:prstGeom prst="rect">
            <a:avLst/>
          </a:prstGeom>
          <a:solidFill>
            <a:srgbClr val="C9CDED">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5" name="Bild 4" descr="Chatt">
            <a:extLst>
              <a:ext uri="{FF2B5EF4-FFF2-40B4-BE49-F238E27FC236}">
                <a16:creationId xmlns:a16="http://schemas.microsoft.com/office/drawing/2014/main" id="{A91AC5BC-9CF0-41CE-AA48-EAF00A5314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6798" y="2240846"/>
            <a:ext cx="4080998" cy="4080998"/>
          </a:xfrm>
          <a:prstGeom prst="rect">
            <a:avLst/>
          </a:prstGeom>
        </p:spPr>
      </p:pic>
      <p:sp>
        <p:nvSpPr>
          <p:cNvPr id="2" name="Rubrik 1">
            <a:extLst>
              <a:ext uri="{FF2B5EF4-FFF2-40B4-BE49-F238E27FC236}">
                <a16:creationId xmlns:a16="http://schemas.microsoft.com/office/drawing/2014/main" id="{8EC34E28-5E54-4513-AEFA-A5F6918B02FB}"/>
              </a:ext>
            </a:extLst>
          </p:cNvPr>
          <p:cNvSpPr>
            <a:spLocks noGrp="1"/>
          </p:cNvSpPr>
          <p:nvPr>
            <p:ph type="title"/>
          </p:nvPr>
        </p:nvSpPr>
        <p:spPr>
          <a:xfrm>
            <a:off x="838200" y="1195709"/>
            <a:ext cx="7220415" cy="1380947"/>
          </a:xfrm>
        </p:spPr>
        <p:txBody>
          <a:bodyPr anchor="b">
            <a:normAutofit fontScale="90000"/>
          </a:bodyPr>
          <a:lstStyle/>
          <a:p>
            <a:br>
              <a:rPr lang="sv-SE" dirty="0"/>
            </a:br>
            <a:r>
              <a:rPr lang="sv-SE" dirty="0"/>
              <a:t>Medskick till Mål och budget 2027-2029</a:t>
            </a:r>
          </a:p>
        </p:txBody>
      </p:sp>
      <p:sp>
        <p:nvSpPr>
          <p:cNvPr id="3" name="Platshållare för innehåll 2">
            <a:extLst>
              <a:ext uri="{FF2B5EF4-FFF2-40B4-BE49-F238E27FC236}">
                <a16:creationId xmlns:a16="http://schemas.microsoft.com/office/drawing/2014/main" id="{9C09A1ED-07E3-4B23-870D-06722485C70D}"/>
              </a:ext>
            </a:extLst>
          </p:cNvPr>
          <p:cNvSpPr>
            <a:spLocks noGrp="1"/>
          </p:cNvSpPr>
          <p:nvPr>
            <p:ph idx="1"/>
          </p:nvPr>
        </p:nvSpPr>
        <p:spPr>
          <a:xfrm>
            <a:off x="838201" y="2634712"/>
            <a:ext cx="5882640" cy="3542250"/>
          </a:xfrm>
        </p:spPr>
        <p:txBody>
          <a:bodyPr>
            <a:normAutofit/>
          </a:bodyPr>
          <a:lstStyle/>
          <a:p>
            <a:pPr marL="342900" indent="-342900">
              <a:buFont typeface="Wingdings" panose="05000000000000000000" pitchFamily="2" charset="2"/>
              <a:buChar char="§"/>
            </a:pPr>
            <a:endParaRPr lang="sv-SE" sz="2800" dirty="0"/>
          </a:p>
          <a:p>
            <a:pPr marL="342900" indent="-342900">
              <a:buFont typeface="Wingdings" panose="05000000000000000000" pitchFamily="2" charset="2"/>
              <a:buChar char="§"/>
            </a:pPr>
            <a:r>
              <a:rPr lang="sv-SE" sz="2800" dirty="0"/>
              <a:t>Medskick och utmaningar du ser inför kommande Mål och budget från UPS perspektiv</a:t>
            </a:r>
          </a:p>
          <a:p>
            <a:endParaRPr lang="sv-SE" dirty="0"/>
          </a:p>
          <a:p>
            <a:endParaRPr lang="sv-SE" dirty="0"/>
          </a:p>
        </p:txBody>
      </p:sp>
      <p:sp>
        <p:nvSpPr>
          <p:cNvPr id="4" name="Platshållare för bildnummer 3" hidden="1">
            <a:extLst>
              <a:ext uri="{FF2B5EF4-FFF2-40B4-BE49-F238E27FC236}">
                <a16:creationId xmlns:a16="http://schemas.microsoft.com/office/drawing/2014/main" id="{58D35ADE-87DB-4838-8D4F-94159E0E78D7}"/>
              </a:ext>
            </a:extLst>
          </p:cNvPr>
          <p:cNvSpPr>
            <a:spLocks noGrp="1"/>
          </p:cNvSpPr>
          <p:nvPr>
            <p:ph type="sldNum" sz="quarter" idx="4294967295"/>
          </p:nvPr>
        </p:nvSpPr>
        <p:spPr>
          <a:xfrm>
            <a:off x="914585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2597705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C5EBAB0-D437-4C8E-A0E4-CEDE3A4300B4}"/>
              </a:ext>
            </a:extLst>
          </p:cNvPr>
          <p:cNvSpPr/>
          <p:nvPr/>
        </p:nvSpPr>
        <p:spPr>
          <a:xfrm>
            <a:off x="-1354238" y="-92601"/>
            <a:ext cx="15799443" cy="7616142"/>
          </a:xfrm>
          <a:prstGeom prst="rect">
            <a:avLst/>
          </a:prstGeom>
          <a:solidFill>
            <a:srgbClr val="C9CDED">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Rubrik 1">
            <a:extLst>
              <a:ext uri="{FF2B5EF4-FFF2-40B4-BE49-F238E27FC236}">
                <a16:creationId xmlns:a16="http://schemas.microsoft.com/office/drawing/2014/main" id="{41CF3A63-C6C2-44AA-8DA2-4DA91E0B5C7F}"/>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01B98F2C-F4B4-4309-9831-4B8452BBFC36}"/>
              </a:ext>
            </a:extLst>
          </p:cNvPr>
          <p:cNvSpPr>
            <a:spLocks noGrp="1"/>
          </p:cNvSpPr>
          <p:nvPr>
            <p:ph idx="1"/>
          </p:nvPr>
        </p:nvSpPr>
        <p:spPr>
          <a:xfrm>
            <a:off x="838199" y="2309592"/>
            <a:ext cx="10475563" cy="3542250"/>
          </a:xfrm>
        </p:spPr>
        <p:txBody>
          <a:bodyPr/>
          <a:lstStyle/>
          <a:p>
            <a:r>
              <a:rPr lang="sv-SE" sz="5400" dirty="0">
                <a:solidFill>
                  <a:schemeClr val="accent1"/>
                </a:solidFill>
                <a:latin typeface="+mj-lt"/>
                <a:ea typeface="Source Sans Pro SemiBold" panose="020B0603030403020204" pitchFamily="34" charset="0"/>
              </a:rPr>
              <a:t>UPS medskick!</a:t>
            </a:r>
          </a:p>
          <a:p>
            <a:r>
              <a:rPr lang="sv-SE" sz="2800" dirty="0"/>
              <a:t>Mejla till </a:t>
            </a:r>
            <a:r>
              <a:rPr lang="sv-SE" sz="2800" dirty="0">
                <a:hlinkClick r:id="rId3"/>
              </a:rPr>
              <a:t>malochbudget@uppsala.se</a:t>
            </a:r>
            <a:r>
              <a:rPr lang="sv-SE" sz="2800" dirty="0"/>
              <a:t> senast 8 maj</a:t>
            </a:r>
          </a:p>
        </p:txBody>
      </p:sp>
      <p:sp>
        <p:nvSpPr>
          <p:cNvPr id="4" name="Platshållare för bildnummer 3">
            <a:extLst>
              <a:ext uri="{FF2B5EF4-FFF2-40B4-BE49-F238E27FC236}">
                <a16:creationId xmlns:a16="http://schemas.microsoft.com/office/drawing/2014/main" id="{FB283B72-5E6F-4392-A6E0-E496B70AB0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pic>
        <p:nvPicPr>
          <p:cNvPr id="7" name="Bild 6" descr="Chatt">
            <a:extLst>
              <a:ext uri="{FF2B5EF4-FFF2-40B4-BE49-F238E27FC236}">
                <a16:creationId xmlns:a16="http://schemas.microsoft.com/office/drawing/2014/main" id="{E69D438E-C96C-439D-A577-605B3864FB5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8837" y="4341779"/>
            <a:ext cx="2713454" cy="2713454"/>
          </a:xfrm>
          <a:prstGeom prst="rect">
            <a:avLst/>
          </a:prstGeom>
        </p:spPr>
      </p:pic>
    </p:spTree>
    <p:extLst>
      <p:ext uri="{BB962C8B-B14F-4D97-AF65-F5344CB8AC3E}">
        <p14:creationId xmlns:p14="http://schemas.microsoft.com/office/powerpoint/2010/main" val="331183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58CE0-2B25-39E1-4E75-E76DB71F073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4C696F0-6164-261A-B62A-7C87920C58D1}"/>
              </a:ext>
            </a:extLst>
          </p:cNvPr>
          <p:cNvSpPr>
            <a:spLocks noGrp="1"/>
          </p:cNvSpPr>
          <p:nvPr>
            <p:ph type="title"/>
          </p:nvPr>
        </p:nvSpPr>
        <p:spPr/>
        <p:txBody>
          <a:bodyPr/>
          <a:lstStyle/>
          <a:p>
            <a:r>
              <a:rPr lang="sv-SE" dirty="0"/>
              <a:t>Tidig information och möjlighet att lämna synpunkter</a:t>
            </a:r>
          </a:p>
        </p:txBody>
      </p:sp>
      <p:sp>
        <p:nvSpPr>
          <p:cNvPr id="3" name="Platshållare för innehåll 2">
            <a:extLst>
              <a:ext uri="{FF2B5EF4-FFF2-40B4-BE49-F238E27FC236}">
                <a16:creationId xmlns:a16="http://schemas.microsoft.com/office/drawing/2014/main" id="{8A9335BB-AA72-D1B8-61FF-57403E379D38}"/>
              </a:ext>
            </a:extLst>
          </p:cNvPr>
          <p:cNvSpPr>
            <a:spLocks noGrp="1"/>
          </p:cNvSpPr>
          <p:nvPr>
            <p:ph idx="1"/>
          </p:nvPr>
        </p:nvSpPr>
        <p:spPr/>
        <p:txBody>
          <a:bodyPr/>
          <a:lstStyle/>
          <a:p>
            <a:r>
              <a:rPr lang="sv-SE" dirty="0"/>
              <a:t>Ur samverkansavtalet: </a:t>
            </a:r>
            <a:r>
              <a:rPr lang="sv-SE" i="1" dirty="0"/>
              <a:t>”… i viktiga ärenden som Mål och budget ska UPS få tidig information.</a:t>
            </a:r>
            <a:r>
              <a:rPr lang="sv-SE" dirty="0"/>
              <a:t>”</a:t>
            </a:r>
          </a:p>
          <a:p>
            <a:r>
              <a:rPr lang="sv-SE" dirty="0"/>
              <a:t>Ur föreskrifterna: ”</a:t>
            </a:r>
            <a:r>
              <a:rPr lang="sv-SE" i="1" dirty="0"/>
              <a:t>Ett extra sammanträde ska anordnas årligen under ett sådant skede av behandlingen av kommunens mål och budget att det föreligger möjligheter för pensionärerna att lämna synpunkter</a:t>
            </a:r>
            <a:r>
              <a:rPr lang="sv-SE" dirty="0"/>
              <a:t>.”</a:t>
            </a:r>
          </a:p>
          <a:p>
            <a:pPr marL="1257300" indent="-1257300"/>
            <a:endParaRPr lang="sv-SE" sz="1050" dirty="0"/>
          </a:p>
          <a:p>
            <a:pPr marL="1257300" indent="-1257300"/>
            <a:r>
              <a:rPr lang="sv-SE" dirty="0"/>
              <a:t>17 april	Genomgång av Årsbokslut 2025 och Mål och budget 2027-2029 med fokus på inspel till fortsatt beredning</a:t>
            </a:r>
          </a:p>
          <a:p>
            <a:pPr marL="1257300" indent="-1257300"/>
            <a:r>
              <a:rPr lang="sv-SE" dirty="0"/>
              <a:t>8 maj	Sista dag för ordförande att mejla UPS medskick till budgetberedningen</a:t>
            </a:r>
          </a:p>
        </p:txBody>
      </p:sp>
    </p:spTree>
    <p:extLst>
      <p:ext uri="{BB962C8B-B14F-4D97-AF65-F5344CB8AC3E}">
        <p14:creationId xmlns:p14="http://schemas.microsoft.com/office/powerpoint/2010/main" val="1263867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DE3FE-1F0B-5E96-2337-06C3BEB156D5}"/>
              </a:ext>
            </a:extLst>
          </p:cNvPr>
          <p:cNvSpPr>
            <a:spLocks noGrp="1"/>
          </p:cNvSpPr>
          <p:nvPr>
            <p:ph type="title"/>
          </p:nvPr>
        </p:nvSpPr>
        <p:spPr>
          <a:xfrm>
            <a:off x="838200" y="524792"/>
            <a:ext cx="9371646" cy="1255857"/>
          </a:xfrm>
        </p:spPr>
        <p:txBody>
          <a:bodyPr/>
          <a:lstStyle/>
          <a:p>
            <a:r>
              <a:rPr lang="sv-SE" dirty="0"/>
              <a:t>Processen framåt</a:t>
            </a:r>
          </a:p>
        </p:txBody>
      </p:sp>
      <p:sp>
        <p:nvSpPr>
          <p:cNvPr id="3" name="Platshållare för innehåll 2">
            <a:extLst>
              <a:ext uri="{FF2B5EF4-FFF2-40B4-BE49-F238E27FC236}">
                <a16:creationId xmlns:a16="http://schemas.microsoft.com/office/drawing/2014/main" id="{99714586-98FA-E0E1-7C01-A44B63F1F4A8}"/>
              </a:ext>
            </a:extLst>
          </p:cNvPr>
          <p:cNvSpPr>
            <a:spLocks noGrp="1"/>
          </p:cNvSpPr>
          <p:nvPr>
            <p:ph idx="1"/>
          </p:nvPr>
        </p:nvSpPr>
        <p:spPr>
          <a:xfrm>
            <a:off x="838200" y="1838705"/>
            <a:ext cx="9371646" cy="4121118"/>
          </a:xfrm>
        </p:spPr>
        <p:txBody>
          <a:bodyPr/>
          <a:lstStyle/>
          <a:p>
            <a:pPr marL="1257300" indent="-1257300"/>
            <a:r>
              <a:rPr lang="sv-SE" sz="2000" dirty="0">
                <a:solidFill>
                  <a:schemeClr val="tx1">
                    <a:lumMod val="50000"/>
                    <a:lumOff val="50000"/>
                  </a:schemeClr>
                </a:solidFill>
              </a:rPr>
              <a:t>17 apr	UPS: Årsbokslut 2025 och Mål och budget 2027-2029 med fokus på inspel till fortsatt beredning</a:t>
            </a:r>
          </a:p>
          <a:p>
            <a:pPr marL="1257300" indent="-1257300"/>
            <a:r>
              <a:rPr lang="sv-SE" sz="2000" dirty="0"/>
              <a:t>8 maj	Sista dag för ordförande att mejla UPS medskick till budgetberedningen</a:t>
            </a:r>
          </a:p>
          <a:p>
            <a:pPr marL="1257300" indent="-1257300"/>
            <a:r>
              <a:rPr lang="sv-SE" sz="2000" dirty="0"/>
              <a:t>17 jun	Utskick av Mål och budget 2027-2029 yttrandeversion</a:t>
            </a:r>
          </a:p>
          <a:p>
            <a:pPr marL="1257300" indent="-1257300"/>
            <a:r>
              <a:rPr lang="sv-SE" sz="2000" dirty="0"/>
              <a:t>11 sep	Sista dag för inlämning av yttrande</a:t>
            </a:r>
          </a:p>
          <a:p>
            <a:pPr marL="1257300" indent="-1257300"/>
            <a:r>
              <a:rPr lang="sv-SE" sz="2000" dirty="0"/>
              <a:t>25 nov	KS: Beslut om att föreslå KF besluta om styrets Mål och budget 2027-2029</a:t>
            </a:r>
          </a:p>
          <a:p>
            <a:pPr marL="1257300" indent="-1257300"/>
            <a:r>
              <a:rPr lang="sv-SE" sz="2000" dirty="0"/>
              <a:t>14-15 dec	KF: Budgetdebatt och fastställande av Mål och budget 2027-2029</a:t>
            </a:r>
          </a:p>
        </p:txBody>
      </p:sp>
      <p:sp>
        <p:nvSpPr>
          <p:cNvPr id="4" name="Platshållare för innehåll 2">
            <a:extLst>
              <a:ext uri="{FF2B5EF4-FFF2-40B4-BE49-F238E27FC236}">
                <a16:creationId xmlns:a16="http://schemas.microsoft.com/office/drawing/2014/main" id="{7BCBEEB6-423E-A219-7C04-EB1C876BF05D}"/>
              </a:ext>
            </a:extLst>
          </p:cNvPr>
          <p:cNvSpPr txBox="1">
            <a:spLocks/>
          </p:cNvSpPr>
          <p:nvPr/>
        </p:nvSpPr>
        <p:spPr>
          <a:xfrm>
            <a:off x="1136331" y="5330537"/>
            <a:ext cx="8510589" cy="693073"/>
          </a:xfrm>
          <a:prstGeom prst="rect">
            <a:avLst/>
          </a:prstGeom>
          <a:solidFill>
            <a:schemeClr val="tx2">
              <a:lumMod val="20000"/>
              <a:lumOff val="80000"/>
            </a:schemeClr>
          </a:solidFill>
        </p:spPr>
        <p:txBody>
          <a:bodyPr vert="horz" lIns="180000" tIns="144000" rIns="18000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Mejla UPS yttrande till </a:t>
            </a:r>
            <a:r>
              <a:rPr lang="sv-SE" dirty="0">
                <a:hlinkClick r:id="rId3"/>
              </a:rPr>
              <a:t>malochbudget@uppsala.se</a:t>
            </a:r>
            <a:r>
              <a:rPr lang="sv-SE" dirty="0"/>
              <a:t> senast 11 sep</a:t>
            </a:r>
          </a:p>
        </p:txBody>
      </p:sp>
    </p:spTree>
    <p:extLst>
      <p:ext uri="{BB962C8B-B14F-4D97-AF65-F5344CB8AC3E}">
        <p14:creationId xmlns:p14="http://schemas.microsoft.com/office/powerpoint/2010/main" val="3324442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79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5935F0-A924-463F-817C-AA21AEF3668E}"/>
              </a:ext>
            </a:extLst>
          </p:cNvPr>
          <p:cNvSpPr>
            <a:spLocks noGrp="1"/>
          </p:cNvSpPr>
          <p:nvPr>
            <p:ph type="ctrTitle"/>
          </p:nvPr>
        </p:nvSpPr>
        <p:spPr/>
        <p:txBody>
          <a:bodyPr>
            <a:normAutofit fontScale="90000"/>
          </a:bodyPr>
          <a:lstStyle/>
          <a:p>
            <a:r>
              <a:rPr lang="sv-SE" sz="8000" dirty="0"/>
              <a:t>Bokslut och årsredovisning </a:t>
            </a:r>
            <a:r>
              <a:rPr lang="sv-SE" sz="8000" dirty="0">
                <a:solidFill>
                  <a:schemeClr val="bg2"/>
                </a:solidFill>
              </a:rPr>
              <a:t>2025</a:t>
            </a:r>
          </a:p>
        </p:txBody>
      </p:sp>
      <p:sp>
        <p:nvSpPr>
          <p:cNvPr id="4" name="Platshållare för text 3">
            <a:extLst>
              <a:ext uri="{FF2B5EF4-FFF2-40B4-BE49-F238E27FC236}">
                <a16:creationId xmlns:a16="http://schemas.microsoft.com/office/drawing/2014/main" id="{C7BCFF8A-8F0D-D07A-4052-1AC7F67F11EF}"/>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128145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A6A9F1D8-99EB-8BD3-9766-36EF69C4FCE9}"/>
              </a:ext>
            </a:extLst>
          </p:cNvPr>
          <p:cNvSpPr>
            <a:spLocks noGrp="1"/>
          </p:cNvSpPr>
          <p:nvPr>
            <p:ph idx="1"/>
          </p:nvPr>
        </p:nvSpPr>
        <p:spPr>
          <a:xfrm>
            <a:off x="808383" y="1780650"/>
            <a:ext cx="3850059" cy="4106326"/>
          </a:xfrm>
        </p:spPr>
        <p:txBody>
          <a:bodyPr vert="horz" lIns="91440" tIns="45720" rIns="91440" bIns="45720" rtlCol="0" anchor="t">
            <a:noAutofit/>
          </a:bodyPr>
          <a:lstStyle/>
          <a:p>
            <a:endParaRPr lang="sv-SE" sz="2000">
              <a:ea typeface="Source Sans Pro" panose="020B0503030403020204" pitchFamily="34" charset="0"/>
            </a:endParaRPr>
          </a:p>
          <a:p>
            <a:endParaRPr lang="sv-SE" sz="2000">
              <a:ea typeface="Source Sans Pro" panose="020B0503030403020204" pitchFamily="34" charset="0"/>
            </a:endParaRP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3" name="textruta 2">
            <a:extLst>
              <a:ext uri="{FF2B5EF4-FFF2-40B4-BE49-F238E27FC236}">
                <a16:creationId xmlns:a16="http://schemas.microsoft.com/office/drawing/2014/main" id="{B53E786D-820F-8FF0-3302-2D05F2D79818}"/>
              </a:ext>
            </a:extLst>
          </p:cNvPr>
          <p:cNvSpPr txBox="1"/>
          <p:nvPr/>
        </p:nvSpPr>
        <p:spPr>
          <a:xfrm>
            <a:off x="3569709" y="1516794"/>
            <a:ext cx="18838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Jobben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52E6F"/>
                </a:solidFill>
                <a:effectLst/>
                <a:uLnTx/>
                <a:uFillTx/>
                <a:latin typeface="Source Sans Pro Semibold" panose="020B0503030403020204" pitchFamily="34" charset="0"/>
                <a:ea typeface="Source Sans Pro Semibold" panose="020B0503030403020204" pitchFamily="34" charset="0"/>
                <a:cs typeface="+mn-cs"/>
              </a:rPr>
              <a:t>Uppsala ska ha ett välmående näringsliv och skapa fler jobb</a:t>
            </a:r>
            <a:endParaRPr kumimoji="0" lang="sv-SE" sz="1600" b="0" i="0" u="none" strike="noStrike" kern="1200" cap="none" spc="0" normalizeH="0" baseline="0" noProof="0" dirty="0">
              <a:ln>
                <a:noFill/>
              </a:ln>
              <a:solidFill>
                <a:srgbClr val="252E6F"/>
              </a:solidFill>
              <a:effectLst/>
              <a:uLnTx/>
              <a:uFillTx/>
              <a:latin typeface="Source Sans Pro SemiBold" panose="020B0603030403020204" pitchFamily="34" charset="0"/>
              <a:ea typeface="Source Sans Pro SemiBold" panose="020B0603030403020204" pitchFamily="34" charset="0"/>
              <a:cs typeface="+mn-cs"/>
            </a:endParaRPr>
          </a:p>
        </p:txBody>
      </p:sp>
      <p:sp>
        <p:nvSpPr>
          <p:cNvPr id="8" name="textruta 7">
            <a:extLst>
              <a:ext uri="{FF2B5EF4-FFF2-40B4-BE49-F238E27FC236}">
                <a16:creationId xmlns:a16="http://schemas.microsoft.com/office/drawing/2014/main" id="{68C0CBB0-AAFD-E8DE-B755-947F0C0FB118}"/>
              </a:ext>
            </a:extLst>
          </p:cNvPr>
          <p:cNvSpPr txBox="1"/>
          <p:nvPr/>
        </p:nvSpPr>
        <p:spPr>
          <a:xfrm>
            <a:off x="6276155" y="1512485"/>
            <a:ext cx="201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Klimatet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52E6F"/>
                </a:solidFill>
                <a:effectLst/>
                <a:uLnTx/>
                <a:uFillTx/>
                <a:latin typeface="Source Sans Pro Semibold" panose="020B0503030403020204" pitchFamily="34" charset="0"/>
                <a:ea typeface="Source Sans Pro Semibold" panose="020B0503030403020204" pitchFamily="34" charset="0"/>
                <a:cs typeface="+mn-cs"/>
              </a:rPr>
              <a:t>Uppsala ska leda klimatomställningen</a:t>
            </a:r>
            <a:endParaRPr kumimoji="0" lang="sv-SE" sz="1600" b="0" i="0" u="none" strike="noStrike" kern="1200" cap="none" spc="0" normalizeH="0" baseline="0" noProof="0" dirty="0">
              <a:ln>
                <a:noFill/>
              </a:ln>
              <a:solidFill>
                <a:srgbClr val="252E6F"/>
              </a:solidFill>
              <a:effectLst/>
              <a:uLnTx/>
              <a:uFillTx/>
              <a:latin typeface="Source Sans Pro SemiBold" panose="020B0603030403020204" pitchFamily="34" charset="0"/>
              <a:ea typeface="Source Sans Pro SemiBold" panose="020B0603030403020204" pitchFamily="34" charset="0"/>
              <a:cs typeface="+mn-cs"/>
            </a:endParaRPr>
          </a:p>
        </p:txBody>
      </p:sp>
      <p:sp>
        <p:nvSpPr>
          <p:cNvPr id="11" name="textruta 10">
            <a:extLst>
              <a:ext uri="{FF2B5EF4-FFF2-40B4-BE49-F238E27FC236}">
                <a16:creationId xmlns:a16="http://schemas.microsoft.com/office/drawing/2014/main" id="{5BBD5CDE-52C8-0175-7F9B-E3A6D5A724EA}"/>
              </a:ext>
            </a:extLst>
          </p:cNvPr>
          <p:cNvSpPr txBox="1"/>
          <p:nvPr/>
        </p:nvSpPr>
        <p:spPr>
          <a:xfrm>
            <a:off x="8910411" y="1512485"/>
            <a:ext cx="1883885"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Tryggheten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52E6F"/>
                </a:solidFill>
                <a:effectLst/>
                <a:uLnTx/>
                <a:uFillTx/>
                <a:latin typeface="Source Sans Pro Semibold" panose="020B0503030403020204" pitchFamily="34" charset="0"/>
                <a:ea typeface="Source Sans Pro Semibold" panose="020B0503030403020204" pitchFamily="34" charset="0"/>
                <a:cs typeface="+mn-cs"/>
              </a:rPr>
              <a:t>Uppsala ska bli tryggare med jämlika livsvillkor</a:t>
            </a:r>
            <a:endParaRPr kumimoji="0" lang="en-US" sz="1600" b="0" i="0" u="none" strike="noStrike" kern="1200" cap="none" spc="0" normalizeH="0" baseline="0" noProof="0" dirty="0">
              <a:ln>
                <a:noFill/>
              </a:ln>
              <a:solidFill>
                <a:srgbClr val="252E6F"/>
              </a:solidFill>
              <a:effectLst/>
              <a:uLnTx/>
              <a:uFillTx/>
              <a:latin typeface="Source Sans Pro SemiBold" panose="020B0603030403020204" pitchFamily="34" charset="0"/>
              <a:ea typeface="Source Sans Pro SemiBold" panose="020B0603030403020204" pitchFamily="34" charset="0"/>
              <a:cs typeface="+mn-cs"/>
            </a:endParaRPr>
          </a:p>
        </p:txBody>
      </p:sp>
      <p:sp>
        <p:nvSpPr>
          <p:cNvPr id="13" name="textruta 12">
            <a:extLst>
              <a:ext uri="{FF2B5EF4-FFF2-40B4-BE49-F238E27FC236}">
                <a16:creationId xmlns:a16="http://schemas.microsoft.com/office/drawing/2014/main" id="{4A6E39DA-5F81-5C8E-46B5-BE4F746B44D0}"/>
              </a:ext>
            </a:extLst>
          </p:cNvPr>
          <p:cNvSpPr txBox="1"/>
          <p:nvPr/>
        </p:nvSpPr>
        <p:spPr>
          <a:xfrm>
            <a:off x="898441" y="1512485"/>
            <a:ext cx="18838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Ekonomin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52E6F"/>
                </a:solidFill>
                <a:effectLst/>
                <a:uLnTx/>
                <a:uFillTx/>
                <a:latin typeface="Source Sans Pro Semibold" panose="020B0503030403020204" pitchFamily="34" charset="0"/>
                <a:ea typeface="Source Sans Pro Semibold" panose="020B0503030403020204" pitchFamily="34" charset="0"/>
                <a:cs typeface="+mn-cs"/>
              </a:rPr>
              <a:t>Uppsala ska säkra en stark ekonomi och värna välfärden</a:t>
            </a:r>
            <a:endParaRPr kumimoji="0" lang="sv-SE" sz="1600" b="0" i="0" u="none" strike="noStrike" kern="1200" cap="none" spc="0" normalizeH="0" baseline="0" noProof="0" dirty="0">
              <a:ln>
                <a:noFill/>
              </a:ln>
              <a:solidFill>
                <a:srgbClr val="252E6F"/>
              </a:solidFill>
              <a:effectLst/>
              <a:uLnTx/>
              <a:uFillTx/>
              <a:latin typeface="Source Sans Pro SemiBold" panose="020B0603030403020204" pitchFamily="34" charset="0"/>
              <a:ea typeface="Source Sans Pro SemiBold" panose="020B0603030403020204" pitchFamily="34" charset="0"/>
              <a:cs typeface="+mn-cs"/>
            </a:endParaRPr>
          </a:p>
        </p:txBody>
      </p:sp>
      <p:sp>
        <p:nvSpPr>
          <p:cNvPr id="6" name="Rubrik 1">
            <a:extLst>
              <a:ext uri="{FF2B5EF4-FFF2-40B4-BE49-F238E27FC236}">
                <a16:creationId xmlns:a16="http://schemas.microsoft.com/office/drawing/2014/main" id="{18F1F47E-810A-12A5-E66A-A899DA0115DE}"/>
              </a:ext>
            </a:extLst>
          </p:cNvPr>
          <p:cNvSpPr>
            <a:spLocks noGrp="1"/>
          </p:cNvSpPr>
          <p:nvPr>
            <p:ph type="title"/>
          </p:nvPr>
        </p:nvSpPr>
        <p:spPr>
          <a:xfrm>
            <a:off x="810491" y="607752"/>
            <a:ext cx="10258336" cy="798657"/>
          </a:xfrm>
        </p:spPr>
        <p:txBody>
          <a:bodyPr/>
          <a:lstStyle/>
          <a:p>
            <a:r>
              <a:rPr lang="sv-SE">
                <a:solidFill>
                  <a:schemeClr val="accent1"/>
                </a:solidFill>
                <a:latin typeface="Source Sans Pro Semibold"/>
                <a:ea typeface="Source Sans Pro Semibold"/>
              </a:rPr>
              <a:t>Fyra fokusmål</a:t>
            </a:r>
            <a:endParaRPr lang="sv-SE">
              <a:solidFill>
                <a:schemeClr val="accent1"/>
              </a:solidFill>
              <a:ea typeface="Source Sans Pro Semibold"/>
            </a:endParaRPr>
          </a:p>
        </p:txBody>
      </p:sp>
      <p:grpSp>
        <p:nvGrpSpPr>
          <p:cNvPr id="18" name="Grupp 17">
            <a:extLst>
              <a:ext uri="{FF2B5EF4-FFF2-40B4-BE49-F238E27FC236}">
                <a16:creationId xmlns:a16="http://schemas.microsoft.com/office/drawing/2014/main" id="{0D016D76-C7C4-FC94-3146-DBF21F81610C}"/>
              </a:ext>
            </a:extLst>
          </p:cNvPr>
          <p:cNvGrpSpPr/>
          <p:nvPr/>
        </p:nvGrpSpPr>
        <p:grpSpPr>
          <a:xfrm>
            <a:off x="884329" y="3148310"/>
            <a:ext cx="2016000" cy="2016000"/>
            <a:chOff x="7296280" y="3229333"/>
            <a:chExt cx="2016000" cy="2016000"/>
          </a:xfrm>
        </p:grpSpPr>
        <p:sp>
          <p:nvSpPr>
            <p:cNvPr id="15" name="Ellips 14">
              <a:extLst>
                <a:ext uri="{FF2B5EF4-FFF2-40B4-BE49-F238E27FC236}">
                  <a16:creationId xmlns:a16="http://schemas.microsoft.com/office/drawing/2014/main" id="{1E112C6F-DDD6-562D-49CE-ADD9FE5A10E6}"/>
                </a:ext>
              </a:extLst>
            </p:cNvPr>
            <p:cNvSpPr/>
            <p:nvPr/>
          </p:nvSpPr>
          <p:spPr>
            <a:xfrm>
              <a:off x="7296280" y="3229333"/>
              <a:ext cx="2016000" cy="2016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Ellips 15">
              <a:extLst>
                <a:ext uri="{FF2B5EF4-FFF2-40B4-BE49-F238E27FC236}">
                  <a16:creationId xmlns:a16="http://schemas.microsoft.com/office/drawing/2014/main" id="{B6D5446B-BEAC-D5A8-F560-79CCC289F867}"/>
                </a:ext>
              </a:extLst>
            </p:cNvPr>
            <p:cNvSpPr/>
            <p:nvPr/>
          </p:nvSpPr>
          <p:spPr>
            <a:xfrm>
              <a:off x="7638280" y="3571333"/>
              <a:ext cx="1332000" cy="1332000"/>
            </a:xfrm>
            <a:prstGeom prst="ellips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Ellips 16">
              <a:extLst>
                <a:ext uri="{FF2B5EF4-FFF2-40B4-BE49-F238E27FC236}">
                  <a16:creationId xmlns:a16="http://schemas.microsoft.com/office/drawing/2014/main" id="{D8E6528F-71B6-1E1E-CE64-35ED6EF9A044}"/>
                </a:ext>
              </a:extLst>
            </p:cNvPr>
            <p:cNvSpPr/>
            <p:nvPr/>
          </p:nvSpPr>
          <p:spPr>
            <a:xfrm>
              <a:off x="7926280" y="3872187"/>
              <a:ext cx="756000" cy="756000"/>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0" name="textruta 19">
            <a:extLst>
              <a:ext uri="{FF2B5EF4-FFF2-40B4-BE49-F238E27FC236}">
                <a16:creationId xmlns:a16="http://schemas.microsoft.com/office/drawing/2014/main" id="{42805BA5-BF7D-6738-15E9-6E66BB4724D8}"/>
              </a:ext>
            </a:extLst>
          </p:cNvPr>
          <p:cNvSpPr txBox="1"/>
          <p:nvPr/>
        </p:nvSpPr>
        <p:spPr>
          <a:xfrm>
            <a:off x="3620324" y="5513126"/>
            <a:ext cx="205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Source Sans Pro"/>
                <a:ea typeface="+mn-ea"/>
                <a:cs typeface="+mn-cs"/>
              </a:rPr>
              <a:t>I hög grad uppfyllt</a:t>
            </a:r>
          </a:p>
        </p:txBody>
      </p:sp>
      <p:sp>
        <p:nvSpPr>
          <p:cNvPr id="21" name="textruta 20">
            <a:extLst>
              <a:ext uri="{FF2B5EF4-FFF2-40B4-BE49-F238E27FC236}">
                <a16:creationId xmlns:a16="http://schemas.microsoft.com/office/drawing/2014/main" id="{1EBDE6D1-9731-CB24-CE9D-923B002FF9A0}"/>
              </a:ext>
            </a:extLst>
          </p:cNvPr>
          <p:cNvSpPr txBox="1"/>
          <p:nvPr/>
        </p:nvSpPr>
        <p:spPr>
          <a:xfrm>
            <a:off x="6295895" y="5513126"/>
            <a:ext cx="205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Source Sans Pro"/>
                <a:ea typeface="+mn-ea"/>
                <a:cs typeface="+mn-cs"/>
              </a:rPr>
              <a:t>Delvis uppfyllt</a:t>
            </a:r>
          </a:p>
        </p:txBody>
      </p:sp>
      <p:grpSp>
        <p:nvGrpSpPr>
          <p:cNvPr id="30" name="Grupp 29">
            <a:extLst>
              <a:ext uri="{FF2B5EF4-FFF2-40B4-BE49-F238E27FC236}">
                <a16:creationId xmlns:a16="http://schemas.microsoft.com/office/drawing/2014/main" id="{6394972A-0C90-D358-9D74-C51E1BFC0664}"/>
              </a:ext>
            </a:extLst>
          </p:cNvPr>
          <p:cNvGrpSpPr/>
          <p:nvPr/>
        </p:nvGrpSpPr>
        <p:grpSpPr>
          <a:xfrm>
            <a:off x="3577479" y="3148310"/>
            <a:ext cx="2016000" cy="2016000"/>
            <a:chOff x="3582691" y="3148310"/>
            <a:chExt cx="2016000" cy="2016000"/>
          </a:xfrm>
        </p:grpSpPr>
        <p:sp>
          <p:nvSpPr>
            <p:cNvPr id="5" name="Ellips 4">
              <a:extLst>
                <a:ext uri="{FF2B5EF4-FFF2-40B4-BE49-F238E27FC236}">
                  <a16:creationId xmlns:a16="http://schemas.microsoft.com/office/drawing/2014/main" id="{7CEA2810-3191-9D62-786B-C362961BC76A}"/>
                </a:ext>
              </a:extLst>
            </p:cNvPr>
            <p:cNvSpPr/>
            <p:nvPr/>
          </p:nvSpPr>
          <p:spPr>
            <a:xfrm>
              <a:off x="3582691" y="3148310"/>
              <a:ext cx="2016000" cy="2016000"/>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Ellips 8">
              <a:extLst>
                <a:ext uri="{FF2B5EF4-FFF2-40B4-BE49-F238E27FC236}">
                  <a16:creationId xmlns:a16="http://schemas.microsoft.com/office/drawing/2014/main" id="{932D780C-0E7A-8767-1834-1B6B1FCD91D4}"/>
                </a:ext>
              </a:extLst>
            </p:cNvPr>
            <p:cNvSpPr/>
            <p:nvPr/>
          </p:nvSpPr>
          <p:spPr>
            <a:xfrm>
              <a:off x="3924691" y="3490310"/>
              <a:ext cx="1332000" cy="1332000"/>
            </a:xfrm>
            <a:prstGeom prst="ellipse">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Ellips 9">
              <a:extLst>
                <a:ext uri="{FF2B5EF4-FFF2-40B4-BE49-F238E27FC236}">
                  <a16:creationId xmlns:a16="http://schemas.microsoft.com/office/drawing/2014/main" id="{A7754824-7E4B-0479-1F0C-CBFEFC6BE986}"/>
                </a:ext>
              </a:extLst>
            </p:cNvPr>
            <p:cNvSpPr/>
            <p:nvPr/>
          </p:nvSpPr>
          <p:spPr>
            <a:xfrm>
              <a:off x="4212691" y="3791164"/>
              <a:ext cx="756000" cy="756000"/>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grpSp>
      <p:grpSp>
        <p:nvGrpSpPr>
          <p:cNvPr id="31" name="Grupp 30">
            <a:extLst>
              <a:ext uri="{FF2B5EF4-FFF2-40B4-BE49-F238E27FC236}">
                <a16:creationId xmlns:a16="http://schemas.microsoft.com/office/drawing/2014/main" id="{817D346B-26BC-3E21-8BDB-BF52A33C4E01}"/>
              </a:ext>
            </a:extLst>
          </p:cNvPr>
          <p:cNvGrpSpPr/>
          <p:nvPr/>
        </p:nvGrpSpPr>
        <p:grpSpPr>
          <a:xfrm>
            <a:off x="6283925" y="3148310"/>
            <a:ext cx="2016000" cy="2016000"/>
            <a:chOff x="6283925" y="3148310"/>
            <a:chExt cx="2016000" cy="2016000"/>
          </a:xfrm>
        </p:grpSpPr>
        <p:sp>
          <p:nvSpPr>
            <p:cNvPr id="14" name="Ellips 13">
              <a:extLst>
                <a:ext uri="{FF2B5EF4-FFF2-40B4-BE49-F238E27FC236}">
                  <a16:creationId xmlns:a16="http://schemas.microsoft.com/office/drawing/2014/main" id="{307FAD8F-3A05-8633-DC96-E4453E8DF53A}"/>
                </a:ext>
              </a:extLst>
            </p:cNvPr>
            <p:cNvSpPr/>
            <p:nvPr/>
          </p:nvSpPr>
          <p:spPr>
            <a:xfrm>
              <a:off x="6283925" y="3148310"/>
              <a:ext cx="2016000" cy="2016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3" name="Ellips 22">
              <a:extLst>
                <a:ext uri="{FF2B5EF4-FFF2-40B4-BE49-F238E27FC236}">
                  <a16:creationId xmlns:a16="http://schemas.microsoft.com/office/drawing/2014/main" id="{168394DE-3567-B526-95E4-EB946EB39951}"/>
                </a:ext>
              </a:extLst>
            </p:cNvPr>
            <p:cNvSpPr/>
            <p:nvPr/>
          </p:nvSpPr>
          <p:spPr>
            <a:xfrm>
              <a:off x="6625925" y="3490310"/>
              <a:ext cx="1332000" cy="13320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Ellips 24">
              <a:extLst>
                <a:ext uri="{FF2B5EF4-FFF2-40B4-BE49-F238E27FC236}">
                  <a16:creationId xmlns:a16="http://schemas.microsoft.com/office/drawing/2014/main" id="{11AF75B5-0E46-F97C-F609-2B77B3586440}"/>
                </a:ext>
              </a:extLst>
            </p:cNvPr>
            <p:cNvSpPr/>
            <p:nvPr/>
          </p:nvSpPr>
          <p:spPr>
            <a:xfrm>
              <a:off x="6913925" y="3791164"/>
              <a:ext cx="756000" cy="756000"/>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grpSp>
      <p:grpSp>
        <p:nvGrpSpPr>
          <p:cNvPr id="2048" name="Grupp 2047">
            <a:extLst>
              <a:ext uri="{FF2B5EF4-FFF2-40B4-BE49-F238E27FC236}">
                <a16:creationId xmlns:a16="http://schemas.microsoft.com/office/drawing/2014/main" id="{A74C3C4C-4B88-B49C-6CD8-BC863D402CEB}"/>
              </a:ext>
            </a:extLst>
          </p:cNvPr>
          <p:cNvGrpSpPr/>
          <p:nvPr/>
        </p:nvGrpSpPr>
        <p:grpSpPr>
          <a:xfrm>
            <a:off x="8918181" y="3148310"/>
            <a:ext cx="2016000" cy="2016000"/>
            <a:chOff x="8918181" y="3148310"/>
            <a:chExt cx="2016000" cy="2016000"/>
          </a:xfrm>
        </p:grpSpPr>
        <p:sp>
          <p:nvSpPr>
            <p:cNvPr id="27" name="Ellips 26">
              <a:extLst>
                <a:ext uri="{FF2B5EF4-FFF2-40B4-BE49-F238E27FC236}">
                  <a16:creationId xmlns:a16="http://schemas.microsoft.com/office/drawing/2014/main" id="{ED0767E6-BAE1-D072-23F3-D9B05A30C6DD}"/>
                </a:ext>
              </a:extLst>
            </p:cNvPr>
            <p:cNvSpPr/>
            <p:nvPr/>
          </p:nvSpPr>
          <p:spPr>
            <a:xfrm>
              <a:off x="8918181" y="3148310"/>
              <a:ext cx="2016000" cy="2016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8" name="Ellips 27">
              <a:extLst>
                <a:ext uri="{FF2B5EF4-FFF2-40B4-BE49-F238E27FC236}">
                  <a16:creationId xmlns:a16="http://schemas.microsoft.com/office/drawing/2014/main" id="{0739C801-2BAF-02E4-8B47-9E0A3E7B1086}"/>
                </a:ext>
              </a:extLst>
            </p:cNvPr>
            <p:cNvSpPr/>
            <p:nvPr/>
          </p:nvSpPr>
          <p:spPr>
            <a:xfrm>
              <a:off x="9260181" y="3490310"/>
              <a:ext cx="1332000" cy="1332000"/>
            </a:xfrm>
            <a:prstGeom prst="ellipse">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9" name="Ellips 28">
              <a:extLst>
                <a:ext uri="{FF2B5EF4-FFF2-40B4-BE49-F238E27FC236}">
                  <a16:creationId xmlns:a16="http://schemas.microsoft.com/office/drawing/2014/main" id="{6A29ADB2-B9C1-8340-B2B4-7FD93A20B840}"/>
                </a:ext>
              </a:extLst>
            </p:cNvPr>
            <p:cNvSpPr/>
            <p:nvPr/>
          </p:nvSpPr>
          <p:spPr>
            <a:xfrm>
              <a:off x="9548181" y="3791164"/>
              <a:ext cx="756000" cy="756000"/>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grpSp>
      <p:pic>
        <p:nvPicPr>
          <p:cNvPr id="12" name="Bildobjekt 11">
            <a:extLst>
              <a:ext uri="{FF2B5EF4-FFF2-40B4-BE49-F238E27FC236}">
                <a16:creationId xmlns:a16="http://schemas.microsoft.com/office/drawing/2014/main" id="{CFB49B37-91C5-8083-4D3E-C8FE051B2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492" y="5890583"/>
            <a:ext cx="359665" cy="359665"/>
          </a:xfrm>
          <a:prstGeom prst="rect">
            <a:avLst/>
          </a:prstGeom>
        </p:spPr>
      </p:pic>
      <p:pic>
        <p:nvPicPr>
          <p:cNvPr id="2053" name="Bildobjekt 2052" descr="En bild som visar gul&#10;&#10;Automatiskt genererad beskrivning">
            <a:extLst>
              <a:ext uri="{FF2B5EF4-FFF2-40B4-BE49-F238E27FC236}">
                <a16:creationId xmlns:a16="http://schemas.microsoft.com/office/drawing/2014/main" id="{2C235A0A-6312-346F-C69C-BE3B12C2E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2063" y="5871609"/>
            <a:ext cx="359665" cy="359665"/>
          </a:xfrm>
          <a:prstGeom prst="rect">
            <a:avLst/>
          </a:prstGeom>
        </p:spPr>
      </p:pic>
      <p:sp>
        <p:nvSpPr>
          <p:cNvPr id="24" name="textruta 23">
            <a:extLst>
              <a:ext uri="{FF2B5EF4-FFF2-40B4-BE49-F238E27FC236}">
                <a16:creationId xmlns:a16="http://schemas.microsoft.com/office/drawing/2014/main" id="{CBE654BB-AA9B-0812-12E4-E8C98A3EC9BD}"/>
              </a:ext>
            </a:extLst>
          </p:cNvPr>
          <p:cNvSpPr txBox="1"/>
          <p:nvPr/>
        </p:nvSpPr>
        <p:spPr>
          <a:xfrm>
            <a:off x="8967821" y="5513126"/>
            <a:ext cx="205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Source Sans Pro"/>
                <a:ea typeface="+mn-ea"/>
                <a:cs typeface="+mn-cs"/>
              </a:rPr>
              <a:t>I hög grad uppfyllt</a:t>
            </a:r>
          </a:p>
        </p:txBody>
      </p:sp>
      <p:pic>
        <p:nvPicPr>
          <p:cNvPr id="26" name="Bildobjekt 25">
            <a:extLst>
              <a:ext uri="{FF2B5EF4-FFF2-40B4-BE49-F238E27FC236}">
                <a16:creationId xmlns:a16="http://schemas.microsoft.com/office/drawing/2014/main" id="{A53CCC9B-0239-0271-BC53-68F45A338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3989" y="5890583"/>
            <a:ext cx="359665" cy="359665"/>
          </a:xfrm>
          <a:prstGeom prst="rect">
            <a:avLst/>
          </a:prstGeom>
        </p:spPr>
      </p:pic>
      <p:sp>
        <p:nvSpPr>
          <p:cNvPr id="2049" name="textruta 2048">
            <a:extLst>
              <a:ext uri="{FF2B5EF4-FFF2-40B4-BE49-F238E27FC236}">
                <a16:creationId xmlns:a16="http://schemas.microsoft.com/office/drawing/2014/main" id="{5A28173A-1F68-72F3-5228-9E50FE953DE6}"/>
              </a:ext>
            </a:extLst>
          </p:cNvPr>
          <p:cNvSpPr txBox="1"/>
          <p:nvPr/>
        </p:nvSpPr>
        <p:spPr>
          <a:xfrm>
            <a:off x="864671" y="5494152"/>
            <a:ext cx="205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Source Sans Pro"/>
                <a:ea typeface="+mn-ea"/>
                <a:cs typeface="+mn-cs"/>
              </a:rPr>
              <a:t>I hög grad uppfyllt</a:t>
            </a:r>
          </a:p>
        </p:txBody>
      </p:sp>
      <p:pic>
        <p:nvPicPr>
          <p:cNvPr id="2050" name="Bildobjekt 2049">
            <a:extLst>
              <a:ext uri="{FF2B5EF4-FFF2-40B4-BE49-F238E27FC236}">
                <a16:creationId xmlns:a16="http://schemas.microsoft.com/office/drawing/2014/main" id="{43D1F26F-D5AD-E3E7-DAFC-7F41413F7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176" y="5871609"/>
            <a:ext cx="359665" cy="359665"/>
          </a:xfrm>
          <a:prstGeom prst="rect">
            <a:avLst/>
          </a:prstGeom>
        </p:spPr>
      </p:pic>
    </p:spTree>
    <p:extLst>
      <p:ext uri="{BB962C8B-B14F-4D97-AF65-F5344CB8AC3E}">
        <p14:creationId xmlns:p14="http://schemas.microsoft.com/office/powerpoint/2010/main" val="829702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9407A5-A721-2183-0B1E-D83AEEC785F7}"/>
              </a:ext>
            </a:extLst>
          </p:cNvPr>
          <p:cNvSpPr>
            <a:spLocks noGrp="1"/>
          </p:cNvSpPr>
          <p:nvPr>
            <p:ph type="title"/>
          </p:nvPr>
        </p:nvSpPr>
        <p:spPr/>
        <p:txBody>
          <a:bodyPr>
            <a:normAutofit/>
          </a:bodyPr>
          <a:lstStyle/>
          <a:p>
            <a:r>
              <a:rPr lang="sv-SE" dirty="0">
                <a:latin typeface="Source Sans Pro Semibold"/>
                <a:ea typeface="Source Sans Pro Semibold"/>
              </a:rPr>
              <a:t>Status per december för arbetet med uppdragen</a:t>
            </a:r>
            <a:endParaRPr lang="sv-SE" dirty="0"/>
          </a:p>
        </p:txBody>
      </p:sp>
      <p:sp>
        <p:nvSpPr>
          <p:cNvPr id="4" name="Platshållare för bildnummer 3">
            <a:extLst>
              <a:ext uri="{FF2B5EF4-FFF2-40B4-BE49-F238E27FC236}">
                <a16:creationId xmlns:a16="http://schemas.microsoft.com/office/drawing/2014/main" id="{8B6EDE55-5596-44B0-FF41-A91D51309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5" name="Platshållare för innehåll 4">
            <a:extLst>
              <a:ext uri="{FF2B5EF4-FFF2-40B4-BE49-F238E27FC236}">
                <a16:creationId xmlns:a16="http://schemas.microsoft.com/office/drawing/2014/main" id="{0D109B1B-8732-5461-BE06-E3D197549626}"/>
              </a:ext>
            </a:extLst>
          </p:cNvPr>
          <p:cNvSpPr>
            <a:spLocks noGrp="1"/>
          </p:cNvSpPr>
          <p:nvPr>
            <p:ph idx="13"/>
          </p:nvPr>
        </p:nvSpPr>
        <p:spPr>
          <a:xfrm>
            <a:off x="7908868" y="2391488"/>
            <a:ext cx="3357304" cy="3494721"/>
          </a:xfrm>
        </p:spPr>
        <p:txBody>
          <a:bodyPr/>
          <a:lstStyle/>
          <a:p>
            <a:r>
              <a:rPr lang="sv-SE" dirty="0"/>
              <a:t>Kommunfullmäktige har lämnat sammanlagt 46 uppdrag till nämnder och bolagsstyrelser i Mål och budget 2025-2027. </a:t>
            </a:r>
          </a:p>
          <a:p>
            <a:r>
              <a:rPr lang="sv-SE" dirty="0"/>
              <a:t>Sju uppdrag är färdiga och övriga pågår enligt plan.  </a:t>
            </a:r>
          </a:p>
        </p:txBody>
      </p:sp>
      <p:graphicFrame>
        <p:nvGraphicFramePr>
          <p:cNvPr id="9" name="Diagram 8">
            <a:extLst>
              <a:ext uri="{FF2B5EF4-FFF2-40B4-BE49-F238E27FC236}">
                <a16:creationId xmlns:a16="http://schemas.microsoft.com/office/drawing/2014/main" id="{D560B159-23E8-4E13-9608-CAF0818E2C47}"/>
              </a:ext>
              <a:ext uri="{147F2762-F138-4A5C-976F-8EAC2B608ADB}">
                <a16:predDERef xmlns:a16="http://schemas.microsoft.com/office/drawing/2014/main" pred="{3D233946-3BEC-4AAA-8D46-91F9204D16DF}"/>
              </a:ext>
            </a:extLst>
          </p:cNvPr>
          <p:cNvGraphicFramePr>
            <a:graphicFrameLocks/>
          </p:cNvGraphicFramePr>
          <p:nvPr>
            <p:extLst>
              <p:ext uri="{D42A27DB-BD31-4B8C-83A1-F6EECF244321}">
                <p14:modId xmlns:p14="http://schemas.microsoft.com/office/powerpoint/2010/main" val="2395855164"/>
              </p:ext>
            </p:extLst>
          </p:nvPr>
        </p:nvGraphicFramePr>
        <p:xfrm>
          <a:off x="925828" y="2357121"/>
          <a:ext cx="6753053" cy="3700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1460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A3556B1-8B17-5FD6-7E70-506EE38AE415}"/>
              </a:ext>
            </a:extLst>
          </p:cNvPr>
          <p:cNvSpPr>
            <a:spLocks noGrp="1"/>
          </p:cNvSpPr>
          <p:nvPr>
            <p:ph idx="1"/>
          </p:nvPr>
        </p:nvSpPr>
        <p:spPr>
          <a:xfrm>
            <a:off x="838200" y="2309592"/>
            <a:ext cx="10342418" cy="3542250"/>
          </a:xfrm>
        </p:spPr>
        <p:txBody>
          <a:bodyPr/>
          <a:lstStyle/>
          <a:p>
            <a:r>
              <a:rPr lang="sv-SE" dirty="0">
                <a:latin typeface="Source Sans Pro SemiBold" panose="020B0603030403020204" pitchFamily="34" charset="0"/>
                <a:ea typeface="Source Sans Pro SemiBold" panose="020B0603030403020204" pitchFamily="34" charset="0"/>
              </a:rPr>
              <a:t>Exempel på leveranser</a:t>
            </a:r>
          </a:p>
          <a:p>
            <a:pPr marL="342900" indent="-342900">
              <a:buFont typeface="Arial" panose="020B0604020202020204" pitchFamily="34" charset="0"/>
              <a:buChar char="•"/>
            </a:pPr>
            <a:r>
              <a:rPr lang="sv-SE" dirty="0"/>
              <a:t>Arbete med effektivisering, verksamhetsutveckling och digitalisering</a:t>
            </a:r>
          </a:p>
          <a:p>
            <a:pPr marL="342900" indent="-342900">
              <a:buFont typeface="Arial" panose="020B0604020202020204" pitchFamily="34" charset="0"/>
              <a:buChar char="•"/>
            </a:pPr>
            <a:r>
              <a:rPr lang="sv-SE" dirty="0"/>
              <a:t>Fler gymnasieelever som tar examen inom fyra år</a:t>
            </a:r>
          </a:p>
          <a:p>
            <a:pPr marL="342900" indent="-342900">
              <a:buFont typeface="Arial" panose="020B0604020202020204" pitchFamily="34" charset="0"/>
              <a:buChar char="•"/>
            </a:pPr>
            <a:r>
              <a:rPr lang="sv-SE" dirty="0"/>
              <a:t>Trygghetsskapande åtgärder inom hemtjänsten och övrig vård och omsorg</a:t>
            </a:r>
          </a:p>
          <a:p>
            <a:pPr marL="342900" indent="-342900">
              <a:buFont typeface="Arial" panose="020B0604020202020204" pitchFamily="34" charset="0"/>
              <a:buChar char="•"/>
            </a:pPr>
            <a:r>
              <a:rPr lang="sv-SE" dirty="0"/>
              <a:t>Stärkt personalkontinuitet inom hemtjänsten och lägre andel inhyrd personal inom vård och omsorg</a:t>
            </a:r>
          </a:p>
          <a:p>
            <a:r>
              <a:rPr lang="sv-SE" dirty="0">
                <a:latin typeface="Source Sans Pro SemiBold" panose="020B0603030403020204" pitchFamily="34" charset="0"/>
                <a:ea typeface="Source Sans Pro SemiBold" panose="020B0603030403020204" pitchFamily="34" charset="0"/>
              </a:rPr>
              <a:t>Exempel på avvikelser</a:t>
            </a:r>
          </a:p>
          <a:p>
            <a:pPr marL="342900" indent="-342900">
              <a:buFont typeface="Arial" panose="020B0604020202020204" pitchFamily="34" charset="0"/>
              <a:buChar char="•"/>
            </a:pPr>
            <a:r>
              <a:rPr lang="sv-SE" dirty="0"/>
              <a:t>Kvalitetsindex för äldreomsorgen ligger under medel för liknande kommuner</a:t>
            </a:r>
          </a:p>
        </p:txBody>
      </p:sp>
      <p:sp>
        <p:nvSpPr>
          <p:cNvPr id="4" name="Platshållare för bildnummer 3">
            <a:extLst>
              <a:ext uri="{FF2B5EF4-FFF2-40B4-BE49-F238E27FC236}">
                <a16:creationId xmlns:a16="http://schemas.microsoft.com/office/drawing/2014/main" id="{9B5A1873-54B2-4265-B6A4-53BF54155881}"/>
              </a:ext>
            </a:extLst>
          </p:cNvPr>
          <p:cNvSpPr>
            <a:spLocks noGrp="1"/>
          </p:cNvSpPr>
          <p:nvPr>
            <p:ph type="sldNum" sz="quarter" idx="12"/>
          </p:nvPr>
        </p:nvSpPr>
        <p:spPr/>
        <p:txBody>
          <a:bodyPr/>
          <a:lstStyle/>
          <a:p>
            <a:fld id="{D02B33C2-54EE-4A44-9B78-6F01870CE737}" type="slidenum">
              <a:rPr lang="sv-SE" smtClean="0"/>
              <a:t>7</a:t>
            </a:fld>
            <a:endParaRPr lang="sv-SE"/>
          </a:p>
        </p:txBody>
      </p:sp>
      <p:sp>
        <p:nvSpPr>
          <p:cNvPr id="5" name="Rektangel 4">
            <a:extLst>
              <a:ext uri="{FF2B5EF4-FFF2-40B4-BE49-F238E27FC236}">
                <a16:creationId xmlns:a16="http://schemas.microsoft.com/office/drawing/2014/main" id="{23429D93-9541-BA24-9F6C-73D15C1C2B24}"/>
              </a:ext>
            </a:extLst>
          </p:cNvPr>
          <p:cNvSpPr/>
          <p:nvPr/>
        </p:nvSpPr>
        <p:spPr>
          <a:xfrm>
            <a:off x="-2" y="531955"/>
            <a:ext cx="9900000" cy="136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textruta 5">
            <a:extLst>
              <a:ext uri="{FF2B5EF4-FFF2-40B4-BE49-F238E27FC236}">
                <a16:creationId xmlns:a16="http://schemas.microsoft.com/office/drawing/2014/main" id="{08834126-6994-1E9B-B42E-5508EA9D3C7D}"/>
              </a:ext>
            </a:extLst>
          </p:cNvPr>
          <p:cNvSpPr txBox="1"/>
          <p:nvPr/>
        </p:nvSpPr>
        <p:spPr>
          <a:xfrm>
            <a:off x="1086433" y="612156"/>
            <a:ext cx="8641899" cy="1200329"/>
          </a:xfrm>
          <a:prstGeom prst="rect">
            <a:avLst/>
          </a:prstGeom>
          <a:noFill/>
          <a:ln w="571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Fokusmål 1 Uppsala ska säkra en stark ekonomi och värna välfärden</a:t>
            </a:r>
          </a:p>
        </p:txBody>
      </p:sp>
      <p:pic>
        <p:nvPicPr>
          <p:cNvPr id="7" name="Picture 2081">
            <a:extLst>
              <a:ext uri="{FF2B5EF4-FFF2-40B4-BE49-F238E27FC236}">
                <a16:creationId xmlns:a16="http://schemas.microsoft.com/office/drawing/2014/main" id="{70DE23D2-6EDB-421C-1E9C-AADADD22F748}"/>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017" y="760956"/>
            <a:ext cx="756000" cy="756000"/>
          </a:xfrm>
          <a:prstGeom prst="rect">
            <a:avLst/>
          </a:prstGeom>
        </p:spPr>
      </p:pic>
    </p:spTree>
    <p:extLst>
      <p:ext uri="{BB962C8B-B14F-4D97-AF65-F5344CB8AC3E}">
        <p14:creationId xmlns:p14="http://schemas.microsoft.com/office/powerpoint/2010/main" val="353550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A3556B1-8B17-5FD6-7E70-506EE38AE415}"/>
              </a:ext>
            </a:extLst>
          </p:cNvPr>
          <p:cNvSpPr>
            <a:spLocks noGrp="1"/>
          </p:cNvSpPr>
          <p:nvPr>
            <p:ph idx="1"/>
          </p:nvPr>
        </p:nvSpPr>
        <p:spPr>
          <a:xfrm>
            <a:off x="838200" y="2309592"/>
            <a:ext cx="9900000" cy="3542250"/>
          </a:xfrm>
        </p:spPr>
        <p:txBody>
          <a:bodyPr/>
          <a:lstStyle/>
          <a:p>
            <a:r>
              <a:rPr lang="sv-SE" dirty="0">
                <a:latin typeface="Source Sans Pro SemiBold" panose="020B0603030403020204" pitchFamily="34" charset="0"/>
                <a:ea typeface="Source Sans Pro SemiBold" panose="020B0603030403020204" pitchFamily="34" charset="0"/>
              </a:rPr>
              <a:t>Exempel på leveranser</a:t>
            </a:r>
          </a:p>
          <a:p>
            <a:pPr marL="342900" indent="-342900">
              <a:buFont typeface="Arial" panose="020B0604020202020204" pitchFamily="34" charset="0"/>
              <a:buChar char="•"/>
            </a:pPr>
            <a:r>
              <a:rPr lang="sv-SE" dirty="0"/>
              <a:t>Minskad andel med behov av långvarigt ekonomiskt bistånd</a:t>
            </a:r>
          </a:p>
          <a:p>
            <a:pPr marL="342900" indent="-342900">
              <a:buFont typeface="Arial" panose="020B0604020202020204" pitchFamily="34" charset="0"/>
              <a:buChar char="•"/>
            </a:pPr>
            <a:r>
              <a:rPr lang="sv-SE" dirty="0"/>
              <a:t>Fler elever väljer yrkesprogram i gymnasiet</a:t>
            </a:r>
          </a:p>
          <a:p>
            <a:pPr marL="342900" indent="-342900">
              <a:buFont typeface="Arial" panose="020B0604020202020204" pitchFamily="34" charset="0"/>
              <a:buChar char="•"/>
            </a:pPr>
            <a:r>
              <a:rPr lang="sv-SE" dirty="0"/>
              <a:t>Nytt landsbygdsprogram sätter ramarna för kommunens långsiktiga utvecklingsarbete med landsbygderna</a:t>
            </a:r>
          </a:p>
          <a:p>
            <a:pPr marL="342900" indent="-342900">
              <a:buFont typeface="Arial" panose="020B0604020202020204" pitchFamily="34" charset="0"/>
              <a:buChar char="•"/>
            </a:pPr>
            <a:r>
              <a:rPr lang="sv-SE" dirty="0"/>
              <a:t>Öppningen av Uppsala slottshistoriska lockade över 30 000 besökare</a:t>
            </a:r>
          </a:p>
          <a:p>
            <a:r>
              <a:rPr lang="sv-SE" dirty="0">
                <a:latin typeface="Source Sans Pro SemiBold" panose="020B0603030403020204" pitchFamily="34" charset="0"/>
                <a:ea typeface="Source Sans Pro SemiBold" panose="020B0603030403020204" pitchFamily="34" charset="0"/>
              </a:rPr>
              <a:t>Exempel på avvikelser</a:t>
            </a:r>
          </a:p>
          <a:p>
            <a:pPr marL="342900" indent="-342900">
              <a:buFont typeface="Arial" panose="020B0604020202020204" pitchFamily="34" charset="0"/>
              <a:buChar char="•"/>
            </a:pPr>
            <a:r>
              <a:rPr lang="sv-SE" dirty="0"/>
              <a:t>Lågt betyg för företagsklimatet i Svenskt Näringslivs attitydundersökning</a:t>
            </a:r>
            <a:endParaRPr lang="sv-SE" sz="2000" dirty="0"/>
          </a:p>
        </p:txBody>
      </p:sp>
      <p:sp>
        <p:nvSpPr>
          <p:cNvPr id="4" name="Platshållare för bildnummer 3">
            <a:extLst>
              <a:ext uri="{FF2B5EF4-FFF2-40B4-BE49-F238E27FC236}">
                <a16:creationId xmlns:a16="http://schemas.microsoft.com/office/drawing/2014/main" id="{9B5A1873-54B2-4265-B6A4-53BF54155881}"/>
              </a:ext>
            </a:extLst>
          </p:cNvPr>
          <p:cNvSpPr>
            <a:spLocks noGrp="1"/>
          </p:cNvSpPr>
          <p:nvPr>
            <p:ph type="sldNum" sz="quarter" idx="12"/>
          </p:nvPr>
        </p:nvSpPr>
        <p:spPr/>
        <p:txBody>
          <a:bodyPr/>
          <a:lstStyle/>
          <a:p>
            <a:fld id="{D02B33C2-54EE-4A44-9B78-6F01870CE737}" type="slidenum">
              <a:rPr lang="sv-SE" smtClean="0"/>
              <a:t>8</a:t>
            </a:fld>
            <a:endParaRPr lang="sv-SE"/>
          </a:p>
        </p:txBody>
      </p:sp>
      <p:sp>
        <p:nvSpPr>
          <p:cNvPr id="5" name="Rektangel 4">
            <a:extLst>
              <a:ext uri="{FF2B5EF4-FFF2-40B4-BE49-F238E27FC236}">
                <a16:creationId xmlns:a16="http://schemas.microsoft.com/office/drawing/2014/main" id="{23429D93-9541-BA24-9F6C-73D15C1C2B24}"/>
              </a:ext>
            </a:extLst>
          </p:cNvPr>
          <p:cNvSpPr/>
          <p:nvPr/>
        </p:nvSpPr>
        <p:spPr>
          <a:xfrm>
            <a:off x="-2" y="531955"/>
            <a:ext cx="9900000" cy="136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textruta 5">
            <a:extLst>
              <a:ext uri="{FF2B5EF4-FFF2-40B4-BE49-F238E27FC236}">
                <a16:creationId xmlns:a16="http://schemas.microsoft.com/office/drawing/2014/main" id="{08834126-6994-1E9B-B42E-5508EA9D3C7D}"/>
              </a:ext>
            </a:extLst>
          </p:cNvPr>
          <p:cNvSpPr txBox="1"/>
          <p:nvPr/>
        </p:nvSpPr>
        <p:spPr>
          <a:xfrm>
            <a:off x="1086433" y="612156"/>
            <a:ext cx="8641899" cy="1200329"/>
          </a:xfrm>
          <a:prstGeom prst="rect">
            <a:avLst/>
          </a:prstGeom>
          <a:noFill/>
          <a:ln w="571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Fokusmål 2 Uppsala ska ha ett välmående näringsliv och skapa fler jobb</a:t>
            </a:r>
          </a:p>
        </p:txBody>
      </p:sp>
      <p:pic>
        <p:nvPicPr>
          <p:cNvPr id="7" name="Picture 2081">
            <a:extLst>
              <a:ext uri="{FF2B5EF4-FFF2-40B4-BE49-F238E27FC236}">
                <a16:creationId xmlns:a16="http://schemas.microsoft.com/office/drawing/2014/main" id="{70DE23D2-6EDB-421C-1E9C-AADADD22F74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8890" y="724860"/>
            <a:ext cx="864000" cy="864000"/>
          </a:xfrm>
          <a:prstGeom prst="rect">
            <a:avLst/>
          </a:prstGeom>
        </p:spPr>
      </p:pic>
    </p:spTree>
    <p:extLst>
      <p:ext uri="{BB962C8B-B14F-4D97-AF65-F5344CB8AC3E}">
        <p14:creationId xmlns:p14="http://schemas.microsoft.com/office/powerpoint/2010/main" val="422516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A3556B1-8B17-5FD6-7E70-506EE38AE415}"/>
              </a:ext>
            </a:extLst>
          </p:cNvPr>
          <p:cNvSpPr>
            <a:spLocks noGrp="1"/>
          </p:cNvSpPr>
          <p:nvPr>
            <p:ph idx="1"/>
          </p:nvPr>
        </p:nvSpPr>
        <p:spPr/>
        <p:txBody>
          <a:bodyPr/>
          <a:lstStyle/>
          <a:p>
            <a:r>
              <a:rPr lang="sv-SE" dirty="0">
                <a:latin typeface="Source Sans Pro SemiBold" panose="020B0603030403020204" pitchFamily="34" charset="0"/>
                <a:ea typeface="Source Sans Pro SemiBold" panose="020B0603030403020204" pitchFamily="34" charset="0"/>
              </a:rPr>
              <a:t>Exempel på leveranser</a:t>
            </a:r>
          </a:p>
          <a:p>
            <a:pPr marL="342900" indent="-342900">
              <a:buFont typeface="Arial" panose="020B0604020202020204" pitchFamily="34" charset="0"/>
              <a:buChar char="•"/>
            </a:pPr>
            <a:r>
              <a:rPr lang="sv-SE" dirty="0"/>
              <a:t>Klimatmålet om 100 megawatt installerad solenergi uppfyllt fem år före målår</a:t>
            </a:r>
          </a:p>
          <a:p>
            <a:pPr marL="342900" indent="-342900">
              <a:buFont typeface="Arial" panose="020B0604020202020204" pitchFamily="34" charset="0"/>
              <a:buChar char="•"/>
            </a:pPr>
            <a:r>
              <a:rPr lang="sv-SE" dirty="0"/>
              <a:t>Uppsala har högst krontäckning av Sveriges 20 största städer</a:t>
            </a:r>
          </a:p>
          <a:p>
            <a:pPr marL="342900" indent="-342900">
              <a:buFont typeface="Arial" panose="020B0604020202020204" pitchFamily="34" charset="0"/>
              <a:buChar char="•"/>
            </a:pPr>
            <a:r>
              <a:rPr lang="sv-SE" dirty="0"/>
              <a:t>Skydd från konsekvenser av skyfall och översvämningar</a:t>
            </a:r>
          </a:p>
          <a:p>
            <a:pPr marL="342900" indent="-342900">
              <a:buFont typeface="Arial" panose="020B0604020202020204" pitchFamily="34" charset="0"/>
              <a:buChar char="•"/>
            </a:pPr>
            <a:r>
              <a:rPr lang="sv-SE" dirty="0"/>
              <a:t>Fastighetsnära insamlingar av förpackningar har införts</a:t>
            </a:r>
          </a:p>
          <a:p>
            <a:r>
              <a:rPr lang="sv-SE" dirty="0">
                <a:latin typeface="Source Sans Pro SemiBold" panose="020B0603030403020204" pitchFamily="34" charset="0"/>
                <a:ea typeface="Source Sans Pro SemiBold" panose="020B0603030403020204" pitchFamily="34" charset="0"/>
              </a:rPr>
              <a:t>Exempel på avvikelser</a:t>
            </a:r>
          </a:p>
          <a:p>
            <a:pPr marL="342900" indent="-342900">
              <a:buFont typeface="Arial" panose="020B0604020202020204" pitchFamily="34" charset="0"/>
              <a:buChar char="•"/>
            </a:pPr>
            <a:r>
              <a:rPr lang="sv-SE" dirty="0"/>
              <a:t>Når inte målet om en årlig utsläppsminskning om 10–14 procent</a:t>
            </a:r>
            <a:endParaRPr lang="sv-SE" sz="2000" dirty="0"/>
          </a:p>
        </p:txBody>
      </p:sp>
      <p:sp>
        <p:nvSpPr>
          <p:cNvPr id="4" name="Platshållare för bildnummer 3">
            <a:extLst>
              <a:ext uri="{FF2B5EF4-FFF2-40B4-BE49-F238E27FC236}">
                <a16:creationId xmlns:a16="http://schemas.microsoft.com/office/drawing/2014/main" id="{9B5A1873-54B2-4265-B6A4-53BF54155881}"/>
              </a:ext>
            </a:extLst>
          </p:cNvPr>
          <p:cNvSpPr>
            <a:spLocks noGrp="1"/>
          </p:cNvSpPr>
          <p:nvPr>
            <p:ph type="sldNum" sz="quarter" idx="12"/>
          </p:nvPr>
        </p:nvSpPr>
        <p:spPr/>
        <p:txBody>
          <a:bodyPr/>
          <a:lstStyle/>
          <a:p>
            <a:fld id="{D02B33C2-54EE-4A44-9B78-6F01870CE737}" type="slidenum">
              <a:rPr lang="sv-SE" smtClean="0"/>
              <a:t>9</a:t>
            </a:fld>
            <a:endParaRPr lang="sv-SE"/>
          </a:p>
        </p:txBody>
      </p:sp>
      <p:sp>
        <p:nvSpPr>
          <p:cNvPr id="5" name="Rektangel 4">
            <a:extLst>
              <a:ext uri="{FF2B5EF4-FFF2-40B4-BE49-F238E27FC236}">
                <a16:creationId xmlns:a16="http://schemas.microsoft.com/office/drawing/2014/main" id="{23429D93-9541-BA24-9F6C-73D15C1C2B24}"/>
              </a:ext>
            </a:extLst>
          </p:cNvPr>
          <p:cNvSpPr/>
          <p:nvPr/>
        </p:nvSpPr>
        <p:spPr>
          <a:xfrm>
            <a:off x="-2" y="531955"/>
            <a:ext cx="9900000" cy="136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textruta 5">
            <a:extLst>
              <a:ext uri="{FF2B5EF4-FFF2-40B4-BE49-F238E27FC236}">
                <a16:creationId xmlns:a16="http://schemas.microsoft.com/office/drawing/2014/main" id="{08834126-6994-1E9B-B42E-5508EA9D3C7D}"/>
              </a:ext>
            </a:extLst>
          </p:cNvPr>
          <p:cNvSpPr txBox="1"/>
          <p:nvPr/>
        </p:nvSpPr>
        <p:spPr>
          <a:xfrm>
            <a:off x="1086433" y="612156"/>
            <a:ext cx="8641899" cy="1200329"/>
          </a:xfrm>
          <a:prstGeom prst="rect">
            <a:avLst/>
          </a:prstGeom>
          <a:noFill/>
          <a:ln w="571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Source Sans Pro Semibold" panose="020B0503030403020204" pitchFamily="34" charset="0"/>
                <a:ea typeface="Source Sans Pro Semibold" panose="020B0503030403020204" pitchFamily="34" charset="0"/>
                <a:cs typeface="+mn-cs"/>
              </a:rPr>
              <a:t>Fokusmål 3 Uppsala ska leda klimatomställningen</a:t>
            </a:r>
          </a:p>
        </p:txBody>
      </p:sp>
      <p:pic>
        <p:nvPicPr>
          <p:cNvPr id="7" name="Picture 2081">
            <a:extLst>
              <a:ext uri="{FF2B5EF4-FFF2-40B4-BE49-F238E27FC236}">
                <a16:creationId xmlns:a16="http://schemas.microsoft.com/office/drawing/2014/main" id="{70DE23D2-6EDB-421C-1E9C-AADADD22F74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47017" y="760956"/>
            <a:ext cx="756000" cy="756000"/>
          </a:xfrm>
          <a:prstGeom prst="rect">
            <a:avLst/>
          </a:prstGeom>
        </p:spPr>
      </p:pic>
    </p:spTree>
    <p:extLst>
      <p:ext uri="{BB962C8B-B14F-4D97-AF65-F5344CB8AC3E}">
        <p14:creationId xmlns:p14="http://schemas.microsoft.com/office/powerpoint/2010/main" val="1585557572"/>
      </p:ext>
    </p:extLst>
  </p:cSld>
  <p:clrMapOvr>
    <a:masterClrMapping/>
  </p:clrMapOvr>
</p:sld>
</file>

<file path=ppt/theme/theme1.xml><?xml version="1.0" encoding="utf-8"?>
<a:theme xmlns:a="http://schemas.openxmlformats.org/drawingml/2006/main" name="2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lila.pptx" id="{B4901A04-BC22-46D1-A4C4-C88520C0C234}" vid="{F91F2C51-5A58-482D-BE24-E5FB37B10B70}"/>
    </a:ext>
  </a:extLst>
</a:theme>
</file>

<file path=ppt/theme/theme2.xml><?xml version="1.0" encoding="utf-8"?>
<a:theme xmlns:a="http://schemas.openxmlformats.org/drawingml/2006/main" name="Plommon avsnitt och innehåll">
  <a:themeElements>
    <a:clrScheme name="Uppsala kommun">
      <a:dk1>
        <a:sysClr val="windowText" lastClr="000000"/>
      </a:dk1>
      <a:lt1>
        <a:sysClr val="window" lastClr="FFFFFF"/>
      </a:lt1>
      <a:dk2>
        <a:srgbClr val="44546A"/>
      </a:dk2>
      <a:lt2>
        <a:srgbClr val="E7E6E6"/>
      </a:lt2>
      <a:accent1>
        <a:srgbClr val="45005C"/>
      </a:accent1>
      <a:accent2>
        <a:srgbClr val="202E45"/>
      </a:accent2>
      <a:accent3>
        <a:srgbClr val="00555C"/>
      </a:accent3>
      <a:accent4>
        <a:srgbClr val="FF3E9B"/>
      </a:accent4>
      <a:accent5>
        <a:srgbClr val="A6CE39"/>
      </a:accent5>
      <a:accent6>
        <a:srgbClr val="1C9CD8"/>
      </a:accent6>
      <a:hlink>
        <a:srgbClr val="0563C1"/>
      </a:hlink>
      <a:folHlink>
        <a:srgbClr val="954F72"/>
      </a:folHlink>
    </a:clrScheme>
    <a:fontScheme name="nya_ua_grund">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8" id="{00366F4D-9E40-4C77-A761-C6E0543A46D5}" vid="{5331276B-8E80-4F6C-92C8-0613BB747260}"/>
    </a:ext>
  </a:extLst>
</a:theme>
</file>

<file path=ppt/theme/theme3.xml><?xml version="1.0" encoding="utf-8"?>
<a:theme xmlns:a="http://schemas.openxmlformats.org/drawingml/2006/main" name="Bildlayout">
  <a:themeElements>
    <a:clrScheme name="Uppsala">
      <a:dk1>
        <a:sysClr val="windowText" lastClr="000000"/>
      </a:dk1>
      <a:lt1>
        <a:sysClr val="window" lastClr="FFFFFF"/>
      </a:lt1>
      <a:dk2>
        <a:srgbClr val="44546A"/>
      </a:dk2>
      <a:lt2>
        <a:srgbClr val="E7E6E6"/>
      </a:lt2>
      <a:accent1>
        <a:srgbClr val="45005C"/>
      </a:accent1>
      <a:accent2>
        <a:srgbClr val="2A285F"/>
      </a:accent2>
      <a:accent3>
        <a:srgbClr val="00555C"/>
      </a:accent3>
      <a:accent4>
        <a:srgbClr val="FF3E9B"/>
      </a:accent4>
      <a:accent5>
        <a:srgbClr val="A6CE39"/>
      </a:accent5>
      <a:accent6>
        <a:srgbClr val="1C9CD8"/>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8" id="{00366F4D-9E40-4C77-A761-C6E0543A46D5}" vid="{E9281D92-AC70-4869-891F-481606842C6E}"/>
    </a:ext>
  </a:extLst>
</a:theme>
</file>

<file path=ppt/theme/theme4.xml><?xml version="1.0" encoding="utf-8"?>
<a:theme xmlns:a="http://schemas.openxmlformats.org/drawingml/2006/main" name="1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5.xml><?xml version="1.0" encoding="utf-8"?>
<a:theme xmlns:a="http://schemas.openxmlformats.org/drawingml/2006/main" name="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6.xml><?xml version="1.0" encoding="utf-8"?>
<a:theme xmlns:a="http://schemas.openxmlformats.org/drawingml/2006/main" name="7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pptx" id="{B9415DEF-00EA-4D6A-AFC0-156BB66153A5}" vid="{5382DF21-B5A1-4BF4-A750-0CBEB540301B}"/>
    </a:ext>
  </a:extLst>
</a:theme>
</file>

<file path=ppt/theme/theme7.xml><?xml version="1.0" encoding="utf-8"?>
<a:theme xmlns:a="http://schemas.openxmlformats.org/drawingml/2006/main" name="10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pptx" id="{B9415DEF-00EA-4D6A-AFC0-156BB66153A5}" vid="{5382DF21-B5A1-4BF4-A750-0CBEB540301B}"/>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ppsala kommun grafer">
    <a:dk1>
      <a:srgbClr val="000000"/>
    </a:dk1>
    <a:lt1>
      <a:srgbClr val="FFFFFF"/>
    </a:lt1>
    <a:dk2>
      <a:srgbClr val="202E45"/>
    </a:dk2>
    <a:lt2>
      <a:srgbClr val="ECEDEF"/>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kommun">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Uppsala kommun">
    <a:dk1>
      <a:srgbClr val="000000"/>
    </a:dk1>
    <a:lt1>
      <a:srgbClr val="FFFFFF"/>
    </a:lt1>
    <a:dk2>
      <a:srgbClr val="202E45"/>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kommun">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b595770-1005-4d0a-b039-7e48e9f7fbe4">
      <Terms xmlns="http://schemas.microsoft.com/office/infopath/2007/PartnerControls"/>
    </lcf76f155ced4ddcb4097134ff3c332f>
    <TaxCatchAll xmlns="bcdd5535-a719-45c0-9a96-c439ff347d07" xsi:nil="true"/>
    <SharedWithUsers xmlns="bcdd5535-a719-45c0-9a96-c439ff347d07">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272CAE31861649BEE65DB61E9DE328" ma:contentTypeVersion="15" ma:contentTypeDescription="Create a new document." ma:contentTypeScope="" ma:versionID="4c0157dd9903ef55ae14849c22642232">
  <xsd:schema xmlns:xsd="http://www.w3.org/2001/XMLSchema" xmlns:xs="http://www.w3.org/2001/XMLSchema" xmlns:p="http://schemas.microsoft.com/office/2006/metadata/properties" xmlns:ns2="db595770-1005-4d0a-b039-7e48e9f7fbe4" xmlns:ns3="bcdd5535-a719-45c0-9a96-c439ff347d07" targetNamespace="http://schemas.microsoft.com/office/2006/metadata/properties" ma:root="true" ma:fieldsID="0eb752cd991f605ed70524a7fa16d8d3" ns2:_="" ns3:_="">
    <xsd:import namespace="db595770-1005-4d0a-b039-7e48e9f7fbe4"/>
    <xsd:import namespace="bcdd5535-a719-45c0-9a96-c439ff347d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95770-1005-4d0a-b039-7e48e9f7fb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d5535-a719-45c0-9a96-c439ff347d0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153f8ee-5f36-4967-84d4-d00814ec954c}" ma:internalName="TaxCatchAll" ma:showField="CatchAllData" ma:web="bcdd5535-a719-45c0-9a96-c439ff347d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323284-D9C5-4155-A30A-9C5ED90F9757}">
  <ds:schemaRefs>
    <ds:schemaRef ds:uri="http://schemas.microsoft.com/sharepoint/v3/contenttype/forms"/>
  </ds:schemaRefs>
</ds:datastoreItem>
</file>

<file path=customXml/itemProps2.xml><?xml version="1.0" encoding="utf-8"?>
<ds:datastoreItem xmlns:ds="http://schemas.openxmlformats.org/officeDocument/2006/customXml" ds:itemID="{C10DF1D8-DBCB-4E30-AF0D-B8EF92A2B9E5}">
  <ds:schemaRefs>
    <ds:schemaRef ds:uri="http://schemas.openxmlformats.org/package/2006/metadata/core-properties"/>
    <ds:schemaRef ds:uri="http://purl.org/dc/elements/1.1/"/>
    <ds:schemaRef ds:uri="db595770-1005-4d0a-b039-7e48e9f7fbe4"/>
    <ds:schemaRef ds:uri="http://schemas.microsoft.com/office/infopath/2007/PartnerControls"/>
    <ds:schemaRef ds:uri="bcdd5535-a719-45c0-9a96-c439ff347d07"/>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AC202B3-5840-4264-94DD-8FF419E3A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595770-1005-4d0a-b039-7e48e9f7fbe4"/>
    <ds:schemaRef ds:uri="bcdd5535-a719-45c0-9a96-c439ff347d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2877</TotalTime>
  <Words>3537</Words>
  <Application>Microsoft Office PowerPoint</Application>
  <PresentationFormat>Bredbild</PresentationFormat>
  <Paragraphs>386</Paragraphs>
  <Slides>31</Slides>
  <Notes>31</Notes>
  <HiddenSlides>1</HiddenSlides>
  <MMClips>0</MMClips>
  <ScaleCrop>false</ScaleCrop>
  <HeadingPairs>
    <vt:vector size="8" baseType="variant">
      <vt:variant>
        <vt:lpstr>Använt teckensnitt</vt:lpstr>
      </vt:variant>
      <vt:variant>
        <vt:i4>8</vt:i4>
      </vt:variant>
      <vt:variant>
        <vt:lpstr>Tema</vt:lpstr>
      </vt:variant>
      <vt:variant>
        <vt:i4>7</vt:i4>
      </vt:variant>
      <vt:variant>
        <vt:lpstr>Serverprogram för OLE-inbäddning</vt:lpstr>
      </vt:variant>
      <vt:variant>
        <vt:i4>1</vt:i4>
      </vt:variant>
      <vt:variant>
        <vt:lpstr>Bildrubriker</vt:lpstr>
      </vt:variant>
      <vt:variant>
        <vt:i4>31</vt:i4>
      </vt:variant>
    </vt:vector>
  </HeadingPairs>
  <TitlesOfParts>
    <vt:vector size="47" baseType="lpstr">
      <vt:lpstr>Aptos</vt:lpstr>
      <vt:lpstr>Arial</vt:lpstr>
      <vt:lpstr>Calibri</vt:lpstr>
      <vt:lpstr>Franklin Gothic Book</vt:lpstr>
      <vt:lpstr>Source Sans Pro</vt:lpstr>
      <vt:lpstr>Source Sans Pro Semibold</vt:lpstr>
      <vt:lpstr>Source Sans Pro Semibold</vt:lpstr>
      <vt:lpstr>Wingdings</vt:lpstr>
      <vt:lpstr>2_Tema Uppsala</vt:lpstr>
      <vt:lpstr>Plommon avsnitt och innehåll</vt:lpstr>
      <vt:lpstr>Bildlayout</vt:lpstr>
      <vt:lpstr>1_Tema Uppsala</vt:lpstr>
      <vt:lpstr>Tema Uppsala</vt:lpstr>
      <vt:lpstr>7_Tema Uppsala</vt:lpstr>
      <vt:lpstr>10_Tema Uppsala</vt:lpstr>
      <vt:lpstr>Acrobat Document</vt:lpstr>
      <vt:lpstr>Årsredovisning 2025  Mål och budget 2027-2029</vt:lpstr>
      <vt:lpstr>Agenda</vt:lpstr>
      <vt:lpstr>Tidig information och möjlighet att lämna synpunkter</vt:lpstr>
      <vt:lpstr>Bokslut och årsredovisning 2025</vt:lpstr>
      <vt:lpstr>Fyra fokusmål</vt:lpstr>
      <vt:lpstr>Status per december för arbetet med uppdragen</vt:lpstr>
      <vt:lpstr>PowerPoint-presentation</vt:lpstr>
      <vt:lpstr>PowerPoint-presentation</vt:lpstr>
      <vt:lpstr>PowerPoint-presentation</vt:lpstr>
      <vt:lpstr>PowerPoint-presentation</vt:lpstr>
      <vt:lpstr>Resultat 2025, kommun i förvaltningsform</vt:lpstr>
      <vt:lpstr>Kommunens resultat årsbokslut 2025 441 miljoner kronor (2,7 %)</vt:lpstr>
      <vt:lpstr>Investeringar 2025, kommunkoncern</vt:lpstr>
      <vt:lpstr>Bokslut 2025, finansiella mål</vt:lpstr>
      <vt:lpstr>Mål och budget 2027-2029</vt:lpstr>
      <vt:lpstr>Mål och budget tidslinje Valåret 2026 </vt:lpstr>
      <vt:lpstr>Planeringsdirektiv Mål och budget 2027-2029 Fokus för arbetet under året</vt:lpstr>
      <vt:lpstr>Strategiskt seminarium 10 mars</vt:lpstr>
      <vt:lpstr>Planeringsdirektiv Mål och budget 2027-2029 Vad vi ska förhålla oss till i arbetet </vt:lpstr>
      <vt:lpstr>Ekonomin  Fokusmål 1. Uppsala ska säkra en stark ekonomi och värna välfärden</vt:lpstr>
      <vt:lpstr>Jobben  Fokusmål 2. Uppsala ska ha ett välmående näringsliv och skapa fler jobb</vt:lpstr>
      <vt:lpstr>Klimatet  Fokusmål 3. Uppsala ska leda klimatomställningen </vt:lpstr>
      <vt:lpstr>Tryggheten  Fokusmål 4. Uppsala ska bli tryggare med jämlika livsvillkor</vt:lpstr>
      <vt:lpstr>Planeringsdirektiv Mål och budget 2027-2029 Vad vi ska förhålla oss till i arbetet </vt:lpstr>
      <vt:lpstr>Mål och budget 2026 Kommunens budgeterade resultat</vt:lpstr>
      <vt:lpstr>Ekonomiska förutsättningar Medskick till budgetberedningen</vt:lpstr>
      <vt:lpstr>UPS medskick</vt:lpstr>
      <vt:lpstr> Medskick till Mål och budget 2027-2029</vt:lpstr>
      <vt:lpstr>PowerPoint-presentation</vt:lpstr>
      <vt:lpstr>Processen framåt</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Handlingsplan Gottsunda</dc:title>
  <dc:creator>Wiking Ida</dc:creator>
  <cp:lastModifiedBy>Hans Nordström</cp:lastModifiedBy>
  <cp:revision>32</cp:revision>
  <cp:lastPrinted>2025-06-02T10:48:25Z</cp:lastPrinted>
  <dcterms:created xsi:type="dcterms:W3CDTF">2022-09-19T08:03:55Z</dcterms:created>
  <dcterms:modified xsi:type="dcterms:W3CDTF">2026-04-20T05:00:47Z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0x0101006A272CAE31861649BEE65DB61E9DE328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