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5" r:id="rId4"/>
    <p:sldId id="2147473379" r:id="rId5"/>
    <p:sldId id="271" r:id="rId6"/>
    <p:sldId id="273" r:id="rId7"/>
    <p:sldId id="2147473378" r:id="rId8"/>
    <p:sldId id="7417" r:id="rId9"/>
    <p:sldId id="1709" r:id="rId10"/>
    <p:sldId id="2147473305" r:id="rId11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1446E8-A736-44F4-B1EB-AD8095C17674}">
          <p14:sldIdLst>
            <p14:sldId id="256"/>
            <p14:sldId id="274"/>
            <p14:sldId id="275"/>
            <p14:sldId id="2147473379"/>
            <p14:sldId id="271"/>
          </p14:sldIdLst>
        </p14:section>
        <p14:section name="Namnlöst avsnitt" id="{F4C36F28-255C-405D-85F9-34F455F75E51}">
          <p14:sldIdLst>
            <p14:sldId id="273"/>
            <p14:sldId id="2147473378"/>
            <p14:sldId id="7417"/>
            <p14:sldId id="1709"/>
            <p14:sldId id="2147473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4DE28-4118-4635-B1D3-8A1F1511AAB8}" v="6" dt="2026-05-16T15:11:56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8" autoAdjust="0"/>
  </p:normalViewPr>
  <p:slideViewPr>
    <p:cSldViewPr snapToGrid="0">
      <p:cViewPr>
        <p:scale>
          <a:sx n="50" d="100"/>
          <a:sy n="50" d="100"/>
        </p:scale>
        <p:origin x="53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Nordström" userId="439412b871cc6839" providerId="LiveId" clId="{193576F2-AA67-4C81-8858-F634B60E397F}"/>
    <pc:docChg chg="undo custSel addSld delSld modSld addSection">
      <pc:chgData name="Hans Nordström" userId="439412b871cc6839" providerId="LiveId" clId="{193576F2-AA67-4C81-8858-F634B60E397F}" dt="2026-05-16T15:36:45.988" v="358" actId="1076"/>
      <pc:docMkLst>
        <pc:docMk/>
      </pc:docMkLst>
      <pc:sldChg chg="modSp mod">
        <pc:chgData name="Hans Nordström" userId="439412b871cc6839" providerId="LiveId" clId="{193576F2-AA67-4C81-8858-F634B60E397F}" dt="2026-05-16T07:46:05.108" v="19" actId="20577"/>
        <pc:sldMkLst>
          <pc:docMk/>
          <pc:sldMk cId="2285555936" sldId="256"/>
        </pc:sldMkLst>
        <pc:spChg chg="mod">
          <ac:chgData name="Hans Nordström" userId="439412b871cc6839" providerId="LiveId" clId="{193576F2-AA67-4C81-8858-F634B60E397F}" dt="2026-05-16T07:46:05.108" v="19" actId="20577"/>
          <ac:spMkLst>
            <pc:docMk/>
            <pc:sldMk cId="2285555936" sldId="256"/>
            <ac:spMk id="3" creationId="{C8DD1C4D-B9DA-1D00-04C0-F75B3B07CD3E}"/>
          </ac:spMkLst>
        </pc:spChg>
      </pc:sldChg>
      <pc:sldChg chg="delSp modSp mod">
        <pc:chgData name="Hans Nordström" userId="439412b871cc6839" providerId="LiveId" clId="{193576F2-AA67-4C81-8858-F634B60E397F}" dt="2026-05-16T15:36:45.988" v="358" actId="1076"/>
        <pc:sldMkLst>
          <pc:docMk/>
          <pc:sldMk cId="2145778686" sldId="271"/>
        </pc:sldMkLst>
        <pc:spChg chg="del">
          <ac:chgData name="Hans Nordström" userId="439412b871cc6839" providerId="LiveId" clId="{193576F2-AA67-4C81-8858-F634B60E397F}" dt="2026-05-16T07:52:47.388" v="103" actId="478"/>
          <ac:spMkLst>
            <pc:docMk/>
            <pc:sldMk cId="2145778686" sldId="271"/>
            <ac:spMk id="6" creationId="{B188D3AB-240D-05C3-F96B-99BE218AC93F}"/>
          </ac:spMkLst>
        </pc:spChg>
        <pc:spChg chg="mod">
          <ac:chgData name="Hans Nordström" userId="439412b871cc6839" providerId="LiveId" clId="{193576F2-AA67-4C81-8858-F634B60E397F}" dt="2026-05-16T15:36:45.988" v="358" actId="1076"/>
          <ac:spMkLst>
            <pc:docMk/>
            <pc:sldMk cId="2145778686" sldId="271"/>
            <ac:spMk id="15" creationId="{026B7175-C159-841C-8F6E-0E7748E6DB5C}"/>
          </ac:spMkLst>
        </pc:spChg>
        <pc:spChg chg="mod">
          <ac:chgData name="Hans Nordström" userId="439412b871cc6839" providerId="LiveId" clId="{193576F2-AA67-4C81-8858-F634B60E397F}" dt="2026-05-16T15:36:05.962" v="353" actId="1076"/>
          <ac:spMkLst>
            <pc:docMk/>
            <pc:sldMk cId="2145778686" sldId="271"/>
            <ac:spMk id="19" creationId="{AD16303D-205D-C275-146F-84959C38634C}"/>
          </ac:spMkLst>
        </pc:spChg>
        <pc:spChg chg="mod">
          <ac:chgData name="Hans Nordström" userId="439412b871cc6839" providerId="LiveId" clId="{193576F2-AA67-4C81-8858-F634B60E397F}" dt="2026-05-16T15:36:12.204" v="354" actId="1076"/>
          <ac:spMkLst>
            <pc:docMk/>
            <pc:sldMk cId="2145778686" sldId="271"/>
            <ac:spMk id="20" creationId="{4BEC37AB-7769-3613-C73B-20BE39E8A130}"/>
          </ac:spMkLst>
        </pc:spChg>
        <pc:spChg chg="mod">
          <ac:chgData name="Hans Nordström" userId="439412b871cc6839" providerId="LiveId" clId="{193576F2-AA67-4C81-8858-F634B60E397F}" dt="2026-05-16T15:36:16.782" v="355" actId="1076"/>
          <ac:spMkLst>
            <pc:docMk/>
            <pc:sldMk cId="2145778686" sldId="271"/>
            <ac:spMk id="21" creationId="{1632EE41-CD16-2D1F-6D42-46FEC3B7AB4F}"/>
          </ac:spMkLst>
        </pc:spChg>
        <pc:spChg chg="del mod">
          <ac:chgData name="Hans Nordström" userId="439412b871cc6839" providerId="LiveId" clId="{193576F2-AA67-4C81-8858-F634B60E397F}" dt="2026-05-16T07:52:28.010" v="98" actId="478"/>
          <ac:spMkLst>
            <pc:docMk/>
            <pc:sldMk cId="2145778686" sldId="271"/>
            <ac:spMk id="36" creationId="{2A8766BA-9F70-A5C5-DAAD-229A47FD87DA}"/>
          </ac:spMkLst>
        </pc:spChg>
        <pc:spChg chg="del">
          <ac:chgData name="Hans Nordström" userId="439412b871cc6839" providerId="LiveId" clId="{193576F2-AA67-4C81-8858-F634B60E397F}" dt="2026-05-16T07:52:32.780" v="99" actId="478"/>
          <ac:spMkLst>
            <pc:docMk/>
            <pc:sldMk cId="2145778686" sldId="271"/>
            <ac:spMk id="62" creationId="{10E4FA97-3F2D-363E-5FB7-6A1764CDA978}"/>
          </ac:spMkLst>
        </pc:spChg>
        <pc:spChg chg="del mod">
          <ac:chgData name="Hans Nordström" userId="439412b871cc6839" providerId="LiveId" clId="{193576F2-AA67-4C81-8858-F634B60E397F}" dt="2026-05-16T07:52:37.408" v="101" actId="478"/>
          <ac:spMkLst>
            <pc:docMk/>
            <pc:sldMk cId="2145778686" sldId="271"/>
            <ac:spMk id="70" creationId="{68A5BE7E-F150-1060-2055-872005292F0B}"/>
          </ac:spMkLst>
        </pc:spChg>
        <pc:spChg chg="del">
          <ac:chgData name="Hans Nordström" userId="439412b871cc6839" providerId="LiveId" clId="{193576F2-AA67-4C81-8858-F634B60E397F}" dt="2026-05-16T07:52:43.392" v="102" actId="478"/>
          <ac:spMkLst>
            <pc:docMk/>
            <pc:sldMk cId="2145778686" sldId="271"/>
            <ac:spMk id="71" creationId="{9DDCA331-823A-6ADA-45AC-1DA5DCC0CCB2}"/>
          </ac:spMkLst>
        </pc:spChg>
        <pc:spChg chg="mod">
          <ac:chgData name="Hans Nordström" userId="439412b871cc6839" providerId="LiveId" clId="{193576F2-AA67-4C81-8858-F634B60E397F}" dt="2026-05-16T07:49:17.053" v="63" actId="20577"/>
          <ac:spMkLst>
            <pc:docMk/>
            <pc:sldMk cId="2145778686" sldId="271"/>
            <ac:spMk id="78" creationId="{AC27604A-3CCA-CB9B-0437-CC1536A1965B}"/>
          </ac:spMkLst>
        </pc:spChg>
      </pc:sldChg>
      <pc:sldChg chg="delSp modSp mod">
        <pc:chgData name="Hans Nordström" userId="439412b871cc6839" providerId="LiveId" clId="{193576F2-AA67-4C81-8858-F634B60E397F}" dt="2026-05-16T07:51:33.067" v="96" actId="478"/>
        <pc:sldMkLst>
          <pc:docMk/>
          <pc:sldMk cId="3532840773" sldId="273"/>
        </pc:sldMkLst>
        <pc:spChg chg="del mod">
          <ac:chgData name="Hans Nordström" userId="439412b871cc6839" providerId="LiveId" clId="{193576F2-AA67-4C81-8858-F634B60E397F}" dt="2026-05-16T07:50:15.804" v="66" actId="478"/>
          <ac:spMkLst>
            <pc:docMk/>
            <pc:sldMk cId="3532840773" sldId="273"/>
            <ac:spMk id="2" creationId="{7C64C30C-0EBC-44E1-362B-88D8BF76D98D}"/>
          </ac:spMkLst>
        </pc:spChg>
        <pc:spChg chg="del">
          <ac:chgData name="Hans Nordström" userId="439412b871cc6839" providerId="LiveId" clId="{193576F2-AA67-4C81-8858-F634B60E397F}" dt="2026-05-16T07:51:33.067" v="96" actId="478"/>
          <ac:spMkLst>
            <pc:docMk/>
            <pc:sldMk cId="3532840773" sldId="273"/>
            <ac:spMk id="7" creationId="{B01ABF66-C809-7B9A-1202-AAFE5C7203BA}"/>
          </ac:spMkLst>
        </pc:spChg>
        <pc:spChg chg="del mod">
          <ac:chgData name="Hans Nordström" userId="439412b871cc6839" providerId="LiveId" clId="{193576F2-AA67-4C81-8858-F634B60E397F}" dt="2026-05-16T07:51:25.605" v="95" actId="478"/>
          <ac:spMkLst>
            <pc:docMk/>
            <pc:sldMk cId="3532840773" sldId="273"/>
            <ac:spMk id="78" creationId="{AC27604A-3CCA-CB9B-0437-CC1536A1965B}"/>
          </ac:spMkLst>
        </pc:spChg>
        <pc:cxnChg chg="del">
          <ac:chgData name="Hans Nordström" userId="439412b871cc6839" providerId="LiveId" clId="{193576F2-AA67-4C81-8858-F634B60E397F}" dt="2026-05-16T07:50:26.623" v="67" actId="478"/>
          <ac:cxnSpMkLst>
            <pc:docMk/>
            <pc:sldMk cId="3532840773" sldId="273"/>
            <ac:cxnSpMk id="19" creationId="{59D3CB08-2F21-71CD-D559-B7B87C22AAEA}"/>
          </ac:cxnSpMkLst>
        </pc:cxnChg>
      </pc:sldChg>
      <pc:sldChg chg="addSp modSp mod setBg">
        <pc:chgData name="Hans Nordström" userId="439412b871cc6839" providerId="LiveId" clId="{193576F2-AA67-4C81-8858-F634B60E397F}" dt="2026-05-16T15:03:39.573" v="137" actId="5793"/>
        <pc:sldMkLst>
          <pc:docMk/>
          <pc:sldMk cId="2481679366" sldId="274"/>
        </pc:sldMkLst>
        <pc:spChg chg="mod">
          <ac:chgData name="Hans Nordström" userId="439412b871cc6839" providerId="LiveId" clId="{193576F2-AA67-4C81-8858-F634B60E397F}" dt="2026-05-16T15:03:39.573" v="137" actId="5793"/>
          <ac:spMkLst>
            <pc:docMk/>
            <pc:sldMk cId="2481679366" sldId="274"/>
            <ac:spMk id="3" creationId="{CF867280-62B7-0565-E86C-894FD6EEED88}"/>
          </ac:spMkLst>
        </pc:spChg>
        <pc:spChg chg="add">
          <ac:chgData name="Hans Nordström" userId="439412b871cc6839" providerId="LiveId" clId="{193576F2-AA67-4C81-8858-F634B60E397F}" dt="2026-05-16T08:07:34.920" v="120" actId="26606"/>
          <ac:spMkLst>
            <pc:docMk/>
            <pc:sldMk cId="2481679366" sldId="274"/>
            <ac:spMk id="8" creationId="{907EF6B7-1338-4443-8C46-6A318D952DFD}"/>
          </ac:spMkLst>
        </pc:spChg>
        <pc:spChg chg="add">
          <ac:chgData name="Hans Nordström" userId="439412b871cc6839" providerId="LiveId" clId="{193576F2-AA67-4C81-8858-F634B60E397F}" dt="2026-05-16T08:07:34.920" v="120" actId="26606"/>
          <ac:spMkLst>
            <pc:docMk/>
            <pc:sldMk cId="2481679366" sldId="274"/>
            <ac:spMk id="10" creationId="{DAAE4CDD-124C-4DCF-9584-B6033B545DD5}"/>
          </ac:spMkLst>
        </pc:spChg>
        <pc:spChg chg="add">
          <ac:chgData name="Hans Nordström" userId="439412b871cc6839" providerId="LiveId" clId="{193576F2-AA67-4C81-8858-F634B60E397F}" dt="2026-05-16T08:07:34.920" v="120" actId="26606"/>
          <ac:spMkLst>
            <pc:docMk/>
            <pc:sldMk cId="2481679366" sldId="274"/>
            <ac:spMk id="12" creationId="{081E4A58-353D-44AE-B2FC-2A74E2E400F7}"/>
          </ac:spMkLst>
        </pc:spChg>
      </pc:sldChg>
      <pc:sldChg chg="addSp modSp mod setBg">
        <pc:chgData name="Hans Nordström" userId="439412b871cc6839" providerId="LiveId" clId="{193576F2-AA67-4C81-8858-F634B60E397F}" dt="2026-05-16T15:04:10.228" v="138" actId="20577"/>
        <pc:sldMkLst>
          <pc:docMk/>
          <pc:sldMk cId="3965041612" sldId="275"/>
        </pc:sldMkLst>
        <pc:spChg chg="mod">
          <ac:chgData name="Hans Nordström" userId="439412b871cc6839" providerId="LiveId" clId="{193576F2-AA67-4C81-8858-F634B60E397F}" dt="2026-05-16T15:04:10.228" v="138" actId="20577"/>
          <ac:spMkLst>
            <pc:docMk/>
            <pc:sldMk cId="3965041612" sldId="275"/>
            <ac:spMk id="3" creationId="{15214ADF-FF81-CACA-3096-44D467AD3650}"/>
          </ac:spMkLst>
        </pc:spChg>
        <pc:spChg chg="add">
          <ac:chgData name="Hans Nordström" userId="439412b871cc6839" providerId="LiveId" clId="{193576F2-AA67-4C81-8858-F634B60E397F}" dt="2026-05-16T08:07:43.918" v="121" actId="26606"/>
          <ac:spMkLst>
            <pc:docMk/>
            <pc:sldMk cId="3965041612" sldId="275"/>
            <ac:spMk id="8" creationId="{1BB867FF-FC45-48F7-8104-F89BE54909F1}"/>
          </ac:spMkLst>
        </pc:spChg>
        <pc:spChg chg="add">
          <ac:chgData name="Hans Nordström" userId="439412b871cc6839" providerId="LiveId" clId="{193576F2-AA67-4C81-8858-F634B60E397F}" dt="2026-05-16T08:07:43.918" v="121" actId="26606"/>
          <ac:spMkLst>
            <pc:docMk/>
            <pc:sldMk cId="3965041612" sldId="275"/>
            <ac:spMk id="10" creationId="{8BB56887-D0D5-4F0C-9E19-7247EB83C8B7}"/>
          </ac:spMkLst>
        </pc:spChg>
        <pc:spChg chg="add">
          <ac:chgData name="Hans Nordström" userId="439412b871cc6839" providerId="LiveId" clId="{193576F2-AA67-4C81-8858-F634B60E397F}" dt="2026-05-16T08:07:43.918" v="121" actId="26606"/>
          <ac:spMkLst>
            <pc:docMk/>
            <pc:sldMk cId="3965041612" sldId="275"/>
            <ac:spMk id="12" creationId="{081E4A58-353D-44AE-B2FC-2A74E2E400F7}"/>
          </ac:spMkLst>
        </pc:spChg>
      </pc:sldChg>
      <pc:sldChg chg="addSp delSp modSp del mod">
        <pc:chgData name="Hans Nordström" userId="439412b871cc6839" providerId="LiveId" clId="{193576F2-AA67-4C81-8858-F634B60E397F}" dt="2026-05-16T08:08:12.590" v="122" actId="2696"/>
        <pc:sldMkLst>
          <pc:docMk/>
          <pc:sldMk cId="3357353412" sldId="276"/>
        </pc:sldMkLst>
        <pc:picChg chg="add del mod">
          <ac:chgData name="Hans Nordström" userId="439412b871cc6839" providerId="LiveId" clId="{193576F2-AA67-4C81-8858-F634B60E397F}" dt="2026-05-16T08:02:35.643" v="110" actId="478"/>
          <ac:picMkLst>
            <pc:docMk/>
            <pc:sldMk cId="3357353412" sldId="276"/>
            <ac:picMk id="4" creationId="{2E1F8FD4-EB22-0BFD-D0C6-EF5811972161}"/>
          </ac:picMkLst>
        </pc:picChg>
      </pc:sldChg>
      <pc:sldChg chg="new del">
        <pc:chgData name="Hans Nordström" userId="439412b871cc6839" providerId="LiveId" clId="{193576F2-AA67-4C81-8858-F634B60E397F}" dt="2026-05-16T08:08:20.245" v="123" actId="2696"/>
        <pc:sldMkLst>
          <pc:docMk/>
          <pc:sldMk cId="4038198299" sldId="277"/>
        </pc:sldMkLst>
      </pc:sldChg>
      <pc:sldChg chg="add">
        <pc:chgData name="Hans Nordström" userId="439412b871cc6839" providerId="LiveId" clId="{193576F2-AA67-4C81-8858-F634B60E397F}" dt="2026-05-16T08:05:33.924" v="118"/>
        <pc:sldMkLst>
          <pc:docMk/>
          <pc:sldMk cId="2597705258" sldId="1709"/>
        </pc:sldMkLst>
      </pc:sldChg>
      <pc:sldChg chg="add">
        <pc:chgData name="Hans Nordström" userId="439412b871cc6839" providerId="LiveId" clId="{193576F2-AA67-4C81-8858-F634B60E397F}" dt="2026-05-16T08:05:02.851" v="117"/>
        <pc:sldMkLst>
          <pc:docMk/>
          <pc:sldMk cId="2383411131" sldId="7417"/>
        </pc:sldMkLst>
      </pc:sldChg>
      <pc:sldChg chg="add">
        <pc:chgData name="Hans Nordström" userId="439412b871cc6839" providerId="LiveId" clId="{193576F2-AA67-4C81-8858-F634B60E397F}" dt="2026-05-16T08:06:06.602" v="119"/>
        <pc:sldMkLst>
          <pc:docMk/>
          <pc:sldMk cId="3324442362" sldId="2147473305"/>
        </pc:sldMkLst>
      </pc:sldChg>
      <pc:sldChg chg="modSp add mod">
        <pc:chgData name="Hans Nordström" userId="439412b871cc6839" providerId="LiveId" clId="{193576F2-AA67-4C81-8858-F634B60E397F}" dt="2026-05-16T08:03:00.335" v="113" actId="27636"/>
        <pc:sldMkLst>
          <pc:docMk/>
          <pc:sldMk cId="1261254809" sldId="2147473378"/>
        </pc:sldMkLst>
        <pc:spChg chg="mod">
          <ac:chgData name="Hans Nordström" userId="439412b871cc6839" providerId="LiveId" clId="{193576F2-AA67-4C81-8858-F634B60E397F}" dt="2026-05-16T08:03:00.335" v="113" actId="27636"/>
          <ac:spMkLst>
            <pc:docMk/>
            <pc:sldMk cId="1261254809" sldId="2147473378"/>
            <ac:spMk id="2" creationId="{0F9C03EB-2355-4047-B7ED-2703DB6AC3D2}"/>
          </ac:spMkLst>
        </pc:spChg>
      </pc:sldChg>
      <pc:sldChg chg="modSp add mod">
        <pc:chgData name="Hans Nordström" userId="439412b871cc6839" providerId="LiveId" clId="{193576F2-AA67-4C81-8858-F634B60E397F}" dt="2026-05-16T15:13:24.838" v="350" actId="403"/>
        <pc:sldMkLst>
          <pc:docMk/>
          <pc:sldMk cId="1083229854" sldId="2147473379"/>
        </pc:sldMkLst>
        <pc:spChg chg="mod">
          <ac:chgData name="Hans Nordström" userId="439412b871cc6839" providerId="LiveId" clId="{193576F2-AA67-4C81-8858-F634B60E397F}" dt="2026-05-16T15:13:24.838" v="350" actId="403"/>
          <ac:spMkLst>
            <pc:docMk/>
            <pc:sldMk cId="1083229854" sldId="2147473379"/>
            <ac:spMk id="3" creationId="{3EB5CD0B-373C-11F5-E6D9-06F406B6E473}"/>
          </ac:spMkLst>
        </pc:spChg>
      </pc:sldChg>
      <pc:sldChg chg="addSp modSp new del">
        <pc:chgData name="Hans Nordström" userId="439412b871cc6839" providerId="LiveId" clId="{193576F2-AA67-4C81-8858-F634B60E397F}" dt="2026-05-16T08:08:30.096" v="124" actId="2696"/>
        <pc:sldMkLst>
          <pc:docMk/>
          <pc:sldMk cId="2535323046" sldId="2147473379"/>
        </pc:sldMkLst>
        <pc:graphicFrameChg chg="add mod">
          <ac:chgData name="Hans Nordström" userId="439412b871cc6839" providerId="LiveId" clId="{193576F2-AA67-4C81-8858-F634B60E397F}" dt="2026-05-16T08:04:22.499" v="115"/>
          <ac:graphicFrameMkLst>
            <pc:docMk/>
            <pc:sldMk cId="2535323046" sldId="2147473379"/>
            <ac:graphicFrameMk id="4" creationId="{8B01F8BB-478F-A6DA-E42E-677ECDF5CE87}"/>
          </ac:graphicFrameMkLst>
        </pc:graphicFrameChg>
      </pc:sldChg>
      <pc:sldChg chg="new del">
        <pc:chgData name="Hans Nordström" userId="439412b871cc6839" providerId="LiveId" clId="{193576F2-AA67-4C81-8858-F634B60E397F}" dt="2026-05-16T08:08:34.373" v="125" actId="2696"/>
        <pc:sldMkLst>
          <pc:docMk/>
          <pc:sldMk cId="1286885739" sldId="2147473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628BF-A580-4C19-89BC-19520BBB507D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8367-49E7-4EDC-A070-BCD066E968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8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8367-49E7-4EDC-A070-BCD066E9682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74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Fyra Utskott:</a:t>
            </a:r>
          </a:p>
          <a:p>
            <a:r>
              <a:rPr lang="sv-SE" b="1" dirty="0"/>
              <a:t>Kommunala Pensionärsrådet: </a:t>
            </a:r>
            <a:r>
              <a:rPr lang="sv-SE" b="0" dirty="0"/>
              <a:t>Äldrenämndens presidium: </a:t>
            </a:r>
            <a:r>
              <a:rPr lang="sv-SE" dirty="0" err="1"/>
              <a:t>Äldrevänlig</a:t>
            </a:r>
            <a:r>
              <a:rPr lang="sv-SE" dirty="0"/>
              <a:t> kommun, </a:t>
            </a:r>
          </a:p>
          <a:p>
            <a:r>
              <a:rPr lang="sv-SE" b="1" dirty="0"/>
              <a:t>Samråd Äldres Vård:</a:t>
            </a:r>
            <a:r>
              <a:rPr lang="sv-SE" dirty="0"/>
              <a:t> </a:t>
            </a:r>
            <a:r>
              <a:rPr lang="sv-SE" dirty="0" err="1"/>
              <a:t>Äldervänligt</a:t>
            </a:r>
            <a:r>
              <a:rPr lang="sv-SE" dirty="0"/>
              <a:t> vårdboende</a:t>
            </a:r>
          </a:p>
          <a:p>
            <a:r>
              <a:rPr lang="sv-SE" b="1" dirty="0"/>
              <a:t>Samhällsutveckling: </a:t>
            </a:r>
            <a:r>
              <a:rPr lang="sv-SE" b="0" dirty="0" err="1"/>
              <a:t>Äldrevänlig</a:t>
            </a:r>
            <a:r>
              <a:rPr lang="sv-SE" b="1" dirty="0"/>
              <a:t> </a:t>
            </a:r>
            <a:r>
              <a:rPr lang="sv-SE" b="0" dirty="0"/>
              <a:t>kommun,</a:t>
            </a:r>
            <a:r>
              <a:rPr lang="sv-SE" b="1" dirty="0"/>
              <a:t> </a:t>
            </a:r>
            <a:r>
              <a:rPr lang="sv-SE" b="0" dirty="0"/>
              <a:t>planering, bygg, trafik, stad, landsbygd. </a:t>
            </a:r>
            <a:endParaRPr lang="sv-SE" b="1" dirty="0"/>
          </a:p>
          <a:p>
            <a:r>
              <a:rPr lang="sv-SE" b="1" dirty="0"/>
              <a:t>Arbetsutskott: </a:t>
            </a:r>
            <a:r>
              <a:rPr lang="sv-SE" b="0" dirty="0"/>
              <a:t>Beredning av styrelsearbete, uppföljning, hemsida, programgrupp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8367-49E7-4EDC-A070-BCD066E9682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66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Fyra Utskott:</a:t>
            </a:r>
          </a:p>
          <a:p>
            <a:r>
              <a:rPr lang="sv-SE" b="1" dirty="0"/>
              <a:t>Kommunala Pensionärsrådet: </a:t>
            </a:r>
            <a:r>
              <a:rPr lang="sv-SE" b="0" dirty="0"/>
              <a:t>Äldrenämndens presidium: </a:t>
            </a:r>
            <a:r>
              <a:rPr lang="sv-SE" dirty="0" err="1"/>
              <a:t>Äldrevänlig</a:t>
            </a:r>
            <a:r>
              <a:rPr lang="sv-SE" dirty="0"/>
              <a:t> kommun, </a:t>
            </a:r>
          </a:p>
          <a:p>
            <a:r>
              <a:rPr lang="sv-SE" b="1" dirty="0"/>
              <a:t>Samråd Äldres Vård:</a:t>
            </a:r>
            <a:r>
              <a:rPr lang="sv-SE" dirty="0"/>
              <a:t> </a:t>
            </a:r>
            <a:r>
              <a:rPr lang="sv-SE" dirty="0" err="1"/>
              <a:t>Äldervänligt</a:t>
            </a:r>
            <a:r>
              <a:rPr lang="sv-SE" dirty="0"/>
              <a:t> vårdboende</a:t>
            </a:r>
          </a:p>
          <a:p>
            <a:r>
              <a:rPr lang="sv-SE" b="1" dirty="0"/>
              <a:t>Samhällsutveckling: </a:t>
            </a:r>
            <a:r>
              <a:rPr lang="sv-SE" b="0" dirty="0" err="1"/>
              <a:t>Äldrevänlig</a:t>
            </a:r>
            <a:r>
              <a:rPr lang="sv-SE" b="1" dirty="0"/>
              <a:t> </a:t>
            </a:r>
            <a:r>
              <a:rPr lang="sv-SE" b="0" dirty="0"/>
              <a:t>kommun,</a:t>
            </a:r>
            <a:r>
              <a:rPr lang="sv-SE" b="1" dirty="0"/>
              <a:t> </a:t>
            </a:r>
            <a:r>
              <a:rPr lang="sv-SE" b="0" dirty="0"/>
              <a:t>planering, bygg, trafik, stad, landsbygd. </a:t>
            </a:r>
            <a:endParaRPr lang="sv-SE" b="1" dirty="0"/>
          </a:p>
          <a:p>
            <a:r>
              <a:rPr lang="sv-SE" b="1" dirty="0"/>
              <a:t>Arbetsutskott: </a:t>
            </a:r>
            <a:r>
              <a:rPr lang="sv-SE" b="0" dirty="0"/>
              <a:t>Beredning av styrelsearbete, uppföljning, hemsida, programgrupp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8367-49E7-4EDC-A070-BCD066E9682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30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pc="-2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Observera att nuvarande beslutad Mål och budget omfattar tre år, med beslut om behov och satsningar även för åren 2027-2028.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pc="-2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 tidigare årens starka resultat möjliggör och tillåter ett tillfälligt lägre resultat. Lågkonjunkturen har gett kommunen försämrade ekonomiska förutsättningar samtidigt som kommunen har stora tillfälliga åtaganden avseende spårvägen.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pc="-2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Den finansiella styrningen bör fortsätta riktas mot att från 2027 åter nå resultat som är minst i nivå med de långsiktiga målen.</a:t>
            </a:r>
            <a:r>
              <a:rPr lang="sv-SE" sz="1200" spc="-2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pc="-2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 nuvarande Mål och budget 2026 är startläget för 2027 ett resultat om 2,5 %. I det resultatet har nämndernas resultatförstärkande åtgärder budgeterats till 1 % (förutom undantagna som NGN, VLN, samt LSS-verksamheten och RÄN, ÖFN som beslutas av ägarsamråd).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sv-SE" dirty="0"/>
              <a:t>Det ekonomiska startläget inför budgetberedningen kommer att uppdateras i maj. </a:t>
            </a:r>
          </a:p>
          <a:p>
            <a:endParaRPr lang="sv-SE" dirty="0"/>
          </a:p>
          <a:p>
            <a:r>
              <a:rPr lang="sv-SE" dirty="0"/>
              <a:t>På grund av valår och tidigarelagd tidsplan för budgetkonferensen har vi idag inte startläget inför budgetberedningen färdigberäknat. </a:t>
            </a:r>
          </a:p>
          <a:p>
            <a:endParaRPr lang="sv-SE" dirty="0"/>
          </a:p>
          <a:p>
            <a:r>
              <a:rPr lang="sv-SE" dirty="0"/>
              <a:t>Det råder som ni vet osäkerhet i omvärlden som påverkar prognosen för rikets konjunkturåterhämtning och i sin tur även Uppsalas ekonomiska förutsättningar. </a:t>
            </a:r>
          </a:p>
          <a:p>
            <a:endParaRPr lang="sv-SE" dirty="0"/>
          </a:p>
          <a:p>
            <a:r>
              <a:rPr lang="sv-SE" dirty="0"/>
              <a:t>För att klara de planerade höga investeringsnivåerna bör resultatet riktas till att åter nå budgeterad nivå om minst 2 % (kommunen). Utrymme för nya satsningar eller investeringar är begränsade.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spc="-2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79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7BC01-6843-4605-B090-3EA872172D7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12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Susanne –bikupa två och två en stund först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7BC01-6843-4605-B090-3EA872172D7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7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Susanne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7BC01-6843-4605-B090-3EA872172D7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0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0CA35-BDD6-3C45-39A2-9A22215A6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C0EBA1-BFAF-307A-1C9C-34BD54465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3A3B2B-9356-E2B7-3F6B-8A430361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C9FDAA-72DE-316F-3F42-BD4CF8377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1F7916-9AEE-ED07-A355-2B79E380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0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AD07E-24E7-B1E9-15B9-3936555E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D63710-2575-32A0-013E-E0FBEB26E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E10363-F88E-3A88-ACE6-CF0F7549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9DD532-2F65-C1E6-A75C-427686EE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28EE6A-8CE3-86F7-81D7-78997130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38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3E42D40-4060-8747-9656-38F286A2B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2FBE83A-AA30-514E-D012-E862CBB4C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153EB9-D8AA-676C-AD2A-B337AA22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7E8425-9122-E4F4-314C-81155E27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8C7264-B0EC-8F81-A22C-A4EE2ACE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66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bild"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199CD9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25461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5E3C1-2658-1B03-3BDB-928DA314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C166D3-0D9F-049E-A62F-5E3DF6DFD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8AB6E0-6CB4-4EF1-F17D-59BEFD9B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673459-5861-1179-61BB-E9CD0E6F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AC85BA-639A-7C9D-DE73-1DF799FD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2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926AFA-F055-0FAB-BD32-0C72CA60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F41849-5406-1439-BEA1-3318A30ED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E69528-5F1D-7344-7336-E97F3D7A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6DADA8-E3A7-6037-5DB5-6D8E4781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AAA9BA-3BB7-24DB-B845-FA1CFBD5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86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359498-690D-731F-029D-2E2F1619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495704-6217-6E8A-C0CF-74A0BE100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ADC7EC-6A57-89F4-55CC-52E12A7B3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441AEC-EBAA-D605-F833-A9B2EF59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D9CAFD-405C-37D4-85CB-46A6A962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76CA804-B842-D5B3-331B-D4612722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88CBE1-BBDA-AF59-17ED-FD7648CA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1AA299-1B45-F190-E7AA-FB7AE558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088753-F1FA-EA8A-9BC0-DFE69DBD3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C320CC-3BA0-E79E-33EF-3E7681EE5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AAB2E6-6EA0-F201-F452-ECBBB654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BCC28CE-F286-46E6-2BF0-2F950117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6215F99-F968-5393-9EB7-03325DC6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9DF4D27-85CD-DB79-3D0E-CD6F2F6A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1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A3B1A-BB39-7D5C-44BB-DF6F69A2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327D2E-32A7-90D8-87B9-E9F8FC82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E85EA34-35E0-37B8-4F38-16A7EB1A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181B02-4EE1-93B2-3EA5-9927D926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46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238593C-1C2C-3EC7-3DF1-4804AB94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A02E66-19BC-EF49-BF83-E0699177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569F03-5FE0-C129-64B2-8ABC3703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62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97837-E013-B36A-709E-A220EB36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90F0D-42B4-FDA7-A4C5-22E929648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B12EA1-FA40-C0CB-0FDB-34E1BA9B0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E6CFA4-5043-CE1A-F9D3-D45C0DEA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366DCC-68B3-E1D6-F2BB-D7639686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095CD2-D064-CCE6-B23E-2EB19628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48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3108A-65FD-B386-DE98-F16C720C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EC78B3B-38E7-9D8C-8F76-8BCF3BEBF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0E664F-C38C-61A4-4C19-7D8A4B1E7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642CE4-3193-4F6A-DBEA-AE6F2256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397621-1E45-51A7-B6D6-2B05A73B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507DC8-6DB4-5634-F42F-258AD16B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29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514024E-7E25-2DDD-2AFB-B0411BA2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80F308-FBFB-F6C9-E9F5-24384651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6CC52E-6722-52A4-0898-D8D8A1669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DB27-FDC9-4237-A96A-2AEE5CA8CAE1}" type="datetimeFigureOut">
              <a:rPr lang="sv-SE" smtClean="0"/>
              <a:t>2026-05-16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6A0500-A0AC-B131-7E2C-E35DE033E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A7DC84-DEE6-41E5-5ABE-0091DA2EC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3779-BF79-4455-8D57-DDB6153FC8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89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lochbudget@uppsala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ADEAE5-B080-4DEC-819A-00E41A93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08368A-87DA-7225-0652-1A0479B5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3655371"/>
            <a:ext cx="9679449" cy="1463136"/>
          </a:xfrm>
        </p:spPr>
        <p:txBody>
          <a:bodyPr anchor="b">
            <a:normAutofit/>
          </a:bodyPr>
          <a:lstStyle/>
          <a:p>
            <a:pPr algn="l"/>
            <a:r>
              <a:rPr lang="sv-SE" sz="5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DD1C4D-B9DA-1D00-04C0-F75B3B07C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252936"/>
            <a:ext cx="9679449" cy="654610"/>
          </a:xfrm>
        </p:spPr>
        <p:txBody>
          <a:bodyPr anchor="ctr">
            <a:normAutofit/>
          </a:bodyPr>
          <a:lstStyle/>
          <a:p>
            <a:pPr algn="l"/>
            <a:r>
              <a:rPr lang="sv-SE" sz="2000" dirty="0">
                <a:solidFill>
                  <a:srgbClr val="FFFFFF"/>
                </a:solidFill>
              </a:rPr>
              <a:t> 2026-05-18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0EF2C92-09ED-04EF-2232-E3E5AF0FD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06" y="1194368"/>
            <a:ext cx="11111988" cy="1861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55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DE3FE-1F0B-5E96-2337-06C3BEB1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792"/>
            <a:ext cx="9371646" cy="1255857"/>
          </a:xfrm>
        </p:spPr>
        <p:txBody>
          <a:bodyPr/>
          <a:lstStyle/>
          <a:p>
            <a:r>
              <a:rPr lang="sv-SE" dirty="0"/>
              <a:t>Processen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714586-98FA-E0E1-7C01-A44B63F1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705"/>
            <a:ext cx="9371646" cy="4121118"/>
          </a:xfrm>
        </p:spPr>
        <p:txBody>
          <a:bodyPr/>
          <a:lstStyle/>
          <a:p>
            <a:pPr marL="1257300" indent="-1257300"/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apr	UPS: Årsbokslut 2025 och Mål och budget 2027-2029 med fokus på inspel till fortsatt beredning</a:t>
            </a:r>
          </a:p>
          <a:p>
            <a:pPr marL="1257300" indent="-1257300"/>
            <a:r>
              <a:rPr lang="sv-SE" sz="2000" dirty="0"/>
              <a:t>8 maj	Sista dag för ordförande att mejla UPS medskick till budgetberedningen</a:t>
            </a:r>
          </a:p>
          <a:p>
            <a:pPr marL="1257300" indent="-1257300"/>
            <a:r>
              <a:rPr lang="sv-SE" sz="2000" dirty="0"/>
              <a:t>17 jun	Utskick av Mål och budget 2027-2029 yttrandeversion</a:t>
            </a:r>
          </a:p>
          <a:p>
            <a:pPr marL="1257300" indent="-1257300"/>
            <a:r>
              <a:rPr lang="sv-SE" sz="2000" dirty="0"/>
              <a:t>11 sep	Sista dag för inlämning av yttrande</a:t>
            </a:r>
          </a:p>
          <a:p>
            <a:pPr marL="1257300" indent="-1257300"/>
            <a:r>
              <a:rPr lang="sv-SE" sz="2000" dirty="0"/>
              <a:t>25 nov	KS: Beslut om att föreslå KF besluta om styrets Mål och budget 2027-2029</a:t>
            </a:r>
          </a:p>
          <a:p>
            <a:pPr marL="1257300" indent="-1257300"/>
            <a:r>
              <a:rPr lang="sv-SE" sz="2000" dirty="0"/>
              <a:t>14-15 dec	KF: Budgetdebatt och fastställande av Mål och budget 2027-2029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7BCBEEB6-423E-A219-7C04-EB1C876BF05D}"/>
              </a:ext>
            </a:extLst>
          </p:cNvPr>
          <p:cNvSpPr txBox="1">
            <a:spLocks/>
          </p:cNvSpPr>
          <p:nvPr/>
        </p:nvSpPr>
        <p:spPr>
          <a:xfrm>
            <a:off x="1136331" y="5330537"/>
            <a:ext cx="8510589" cy="6930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180000" tIns="144000" rIns="18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Mejla UPS yttrande till </a:t>
            </a:r>
            <a:r>
              <a:rPr lang="sv-SE" dirty="0">
                <a:hlinkClick r:id="rId3"/>
              </a:rPr>
              <a:t>malochbudget@uppsala.se</a:t>
            </a:r>
            <a:r>
              <a:rPr lang="sv-SE" dirty="0"/>
              <a:t> senast 11 sep</a:t>
            </a:r>
          </a:p>
        </p:txBody>
      </p:sp>
    </p:spTree>
    <p:extLst>
      <p:ext uri="{BB962C8B-B14F-4D97-AF65-F5344CB8AC3E}">
        <p14:creationId xmlns:p14="http://schemas.microsoft.com/office/powerpoint/2010/main" val="332444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F867280-62B7-0565-E86C-894FD6EEED8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 err="1">
                <a:effectLst/>
              </a:rPr>
              <a:t>Kommunala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pensionärsrådet</a:t>
            </a:r>
            <a:r>
              <a:rPr lang="en-US" sz="2400" b="0" i="0" dirty="0">
                <a:effectLst/>
              </a:rPr>
              <a:t> (KPR) </a:t>
            </a:r>
            <a:r>
              <a:rPr lang="en-US" sz="2400" b="0" i="0" dirty="0" err="1">
                <a:effectLst/>
              </a:rPr>
              <a:t>har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syfte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föra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diskussioner</a:t>
            </a:r>
            <a:r>
              <a:rPr lang="en-US" sz="2400" b="0" i="0" dirty="0">
                <a:effectLst/>
              </a:rPr>
              <a:t> och </a:t>
            </a:r>
            <a:r>
              <a:rPr lang="en-US" sz="2400" b="0" i="0" dirty="0" err="1">
                <a:effectLst/>
              </a:rPr>
              <a:t>samverkan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övergripande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policyfrågor</a:t>
            </a:r>
            <a:r>
              <a:rPr lang="en-US" sz="2400" b="0" i="0" dirty="0">
                <a:effectLst/>
              </a:rPr>
              <a:t> och för </a:t>
            </a:r>
            <a:r>
              <a:rPr lang="en-US" sz="2400" b="0" i="0" dirty="0" err="1">
                <a:effectLst/>
              </a:rPr>
              <a:t>informationsspridning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samt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opinionsbildning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inom</a:t>
            </a:r>
            <a:r>
              <a:rPr lang="en-US" sz="2400" b="0" i="0" dirty="0">
                <a:effectLst/>
              </a:rPr>
              <a:t> det </a:t>
            </a:r>
            <a:r>
              <a:rPr lang="en-US" sz="2400" b="0" i="0" dirty="0" err="1">
                <a:effectLst/>
              </a:rPr>
              <a:t>äldrepolitiska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området</a:t>
            </a:r>
            <a:r>
              <a:rPr lang="en-US" sz="2400" b="0" i="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 KPR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ett</a:t>
            </a:r>
            <a:r>
              <a:rPr lang="en-US" sz="2400" b="0" i="0" dirty="0">
                <a:effectLst/>
              </a:rPr>
              <a:t> organ för </a:t>
            </a:r>
            <a:r>
              <a:rPr lang="en-US" sz="2400" b="0" i="0" dirty="0" err="1">
                <a:effectLst/>
              </a:rPr>
              <a:t>samråd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frågor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berör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seniorer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samt</a:t>
            </a:r>
            <a:r>
              <a:rPr lang="en-US" sz="2400" b="0" i="0" dirty="0">
                <a:effectLst/>
              </a:rPr>
              <a:t> för </a:t>
            </a:r>
            <a:r>
              <a:rPr lang="en-US" sz="2400" b="0" i="0" dirty="0" err="1">
                <a:effectLst/>
              </a:rPr>
              <a:t>brukarinflytande</a:t>
            </a:r>
            <a:r>
              <a:rPr lang="en-US" sz="2400" b="0" i="0" dirty="0">
                <a:effectLst/>
              </a:rPr>
              <a:t> och dialog </a:t>
            </a:r>
            <a:r>
              <a:rPr lang="en-US" sz="2400" b="0" i="0" dirty="0" err="1">
                <a:effectLst/>
              </a:rPr>
              <a:t>mellan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civilsamhället</a:t>
            </a:r>
            <a:r>
              <a:rPr lang="en-US" sz="2400" b="0" i="0" dirty="0">
                <a:effectLst/>
              </a:rPr>
              <a:t> och </a:t>
            </a:r>
            <a:r>
              <a:rPr lang="en-US" sz="2400" b="0" i="0" dirty="0" err="1">
                <a:effectLst/>
              </a:rPr>
              <a:t>kommunen</a:t>
            </a:r>
            <a:r>
              <a:rPr lang="en-US" sz="2400" b="0" i="0" dirty="0">
                <a:effectLst/>
              </a:rPr>
              <a:t>. Det ska </a:t>
            </a:r>
            <a:r>
              <a:rPr lang="en-US" sz="2400" b="0" i="0" dirty="0" err="1">
                <a:effectLst/>
              </a:rPr>
              <a:t>öka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delaktigheten</a:t>
            </a:r>
            <a:r>
              <a:rPr lang="en-US" sz="2400" b="0" i="0" dirty="0">
                <a:effectLst/>
              </a:rPr>
              <a:t> och </a:t>
            </a:r>
            <a:r>
              <a:rPr lang="en-US" sz="2400" b="0" i="0" dirty="0" err="1">
                <a:effectLst/>
              </a:rPr>
              <a:t>förbättra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kommunens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arbete</a:t>
            </a:r>
            <a:r>
              <a:rPr lang="en-US" sz="2400" b="0" i="0" dirty="0">
                <a:effectLst/>
              </a:rPr>
              <a:t> med </a:t>
            </a:r>
            <a:r>
              <a:rPr lang="en-US" sz="2400" b="0" i="0" dirty="0" err="1">
                <a:effectLst/>
              </a:rPr>
              <a:t>äldrepolitiska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frågor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6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5214ADF-FF81-CACA-3096-44D467AD3650}"/>
              </a:ext>
            </a:extLst>
          </p:cNvPr>
          <p:cNvSpPr txBox="1"/>
          <p:nvPr/>
        </p:nvSpPr>
        <p:spPr>
          <a:xfrm>
            <a:off x="1130729" y="1825625"/>
            <a:ext cx="10505561" cy="444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KPR ska </a:t>
            </a:r>
            <a:r>
              <a:rPr lang="en-US" sz="2400" b="0" i="0" dirty="0" err="1">
                <a:effectLst/>
              </a:rPr>
              <a:t>svara</a:t>
            </a:r>
            <a:r>
              <a:rPr lang="en-US" sz="2400" b="0" i="0" dirty="0">
                <a:effectLst/>
              </a:rPr>
              <a:t> för information </a:t>
            </a:r>
            <a:r>
              <a:rPr lang="en-US" sz="2400" b="0" i="0" dirty="0" err="1">
                <a:effectLst/>
              </a:rPr>
              <a:t>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äldrepolitiska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frågor</a:t>
            </a:r>
            <a:r>
              <a:rPr lang="en-US" sz="2400" b="0" i="0" dirty="0">
                <a:effectLst/>
              </a:rPr>
              <a:t> till </a:t>
            </a:r>
            <a:r>
              <a:rPr lang="en-US" sz="2400" b="0" i="0" dirty="0" err="1">
                <a:effectLst/>
              </a:rPr>
              <a:t>samtliga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pensionärsföreningar</a:t>
            </a:r>
            <a:r>
              <a:rPr lang="en-US" sz="2400" b="0" i="0" dirty="0">
                <a:effectLst/>
              </a:rPr>
              <a:t>. Denna information </a:t>
            </a:r>
            <a:r>
              <a:rPr lang="en-US" sz="2400" b="0" i="0" dirty="0" err="1">
                <a:effectLst/>
              </a:rPr>
              <a:t>sker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genom</a:t>
            </a:r>
            <a:r>
              <a:rPr lang="en-US" sz="2400" b="0" i="0" dirty="0">
                <a:effectLst/>
              </a:rPr>
              <a:t> Uppsala </a:t>
            </a:r>
            <a:r>
              <a:rPr lang="en-US" sz="2400" b="0" i="0" dirty="0" err="1">
                <a:effectLst/>
              </a:rPr>
              <a:t>Pensionärsföreningars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samarbetsråd</a:t>
            </a:r>
            <a:r>
              <a:rPr lang="en-US" sz="2400" b="0" i="0" dirty="0">
                <a:effectLst/>
              </a:rPr>
              <a:t> (UPS),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bland </a:t>
            </a:r>
            <a:r>
              <a:rPr lang="en-US" sz="2400" b="0" i="0" dirty="0" err="1">
                <a:effectLst/>
              </a:rPr>
              <a:t>annat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kontaktorgan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mellan</a:t>
            </a:r>
            <a:r>
              <a:rPr lang="en-US" sz="2400" b="0" i="0" dirty="0">
                <a:effectLst/>
              </a:rPr>
              <a:t> KPR och </a:t>
            </a:r>
            <a:r>
              <a:rPr lang="en-US" sz="2400" b="0" i="0" dirty="0" err="1">
                <a:effectLst/>
              </a:rPr>
              <a:t>föreningarna</a:t>
            </a:r>
            <a:r>
              <a:rPr lang="en-US" sz="2400" b="0" i="0" dirty="0">
                <a:effectLst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Information och </a:t>
            </a:r>
            <a:r>
              <a:rPr lang="en-US" sz="2400" b="0" i="0" dirty="0" err="1">
                <a:effectLst/>
              </a:rPr>
              <a:t>samråd</a:t>
            </a:r>
            <a:r>
              <a:rPr lang="en-US" sz="2400" b="0" i="0" dirty="0">
                <a:effectLst/>
              </a:rPr>
              <a:t> om </a:t>
            </a:r>
            <a:r>
              <a:rPr lang="en-US" sz="2400" b="0" i="0" dirty="0" err="1">
                <a:effectLst/>
              </a:rPr>
              <a:t>kommunens</a:t>
            </a:r>
            <a:r>
              <a:rPr lang="en-US" sz="2400" b="0" i="0" dirty="0">
                <a:effectLst/>
              </a:rPr>
              <a:t> planer för </a:t>
            </a:r>
            <a:r>
              <a:rPr lang="en-US" sz="2400" b="0" i="0" dirty="0" err="1">
                <a:effectLst/>
              </a:rPr>
              <a:t>förändringar</a:t>
            </a:r>
            <a:r>
              <a:rPr lang="en-US" sz="2400" b="0" i="0" dirty="0">
                <a:effectLst/>
              </a:rPr>
              <a:t> av </a:t>
            </a:r>
            <a:r>
              <a:rPr lang="en-US" sz="2400" b="0" i="0" dirty="0" err="1">
                <a:effectLst/>
              </a:rPr>
              <a:t>samhällsinsatsernas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utformning</a:t>
            </a:r>
            <a:r>
              <a:rPr lang="en-US" sz="2400" b="0" i="0" dirty="0">
                <a:effectLst/>
              </a:rPr>
              <a:t> och </a:t>
            </a:r>
            <a:r>
              <a:rPr lang="en-US" sz="2400" b="0" i="0" dirty="0" err="1">
                <a:effectLst/>
              </a:rPr>
              <a:t>organisation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frågor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rör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äldre</a:t>
            </a:r>
            <a:r>
              <a:rPr lang="en-US" sz="2400" b="0" i="0" dirty="0">
                <a:effectLst/>
              </a:rPr>
              <a:t> ska </a:t>
            </a:r>
            <a:r>
              <a:rPr lang="en-US" sz="2400" b="0" i="0" dirty="0" err="1">
                <a:effectLst/>
              </a:rPr>
              <a:t>ske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så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tidigt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de </a:t>
            </a:r>
            <a:r>
              <a:rPr lang="en-US" sz="2400" b="0" i="0" dirty="0" err="1">
                <a:effectLst/>
              </a:rPr>
              <a:t>synpunkter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framförs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</a:t>
            </a:r>
            <a:r>
              <a:rPr lang="en-US" sz="2400" b="0" i="0" dirty="0">
                <a:effectLst/>
              </a:rPr>
              <a:t> KPR </a:t>
            </a:r>
            <a:r>
              <a:rPr lang="en-US" sz="2400" b="0" i="0" dirty="0" err="1">
                <a:effectLst/>
              </a:rPr>
              <a:t>kan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påverka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ärendets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vidare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behandling</a:t>
            </a:r>
            <a:r>
              <a:rPr lang="en-US" sz="2400" b="0" i="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04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5794B9-7168-9642-7A24-741FFB30E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E8C72D-3E49-3C83-938D-4E220B43D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E7767B-10A2-48B8-1846-E7FEE7617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6809058-8EC9-6346-C5D7-64751C6F2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EB5CD0B-373C-11F5-E6D9-06F406B6E473}"/>
              </a:ext>
            </a:extLst>
          </p:cNvPr>
          <p:cNvSpPr txBox="1"/>
          <p:nvPr/>
        </p:nvSpPr>
        <p:spPr>
          <a:xfrm>
            <a:off x="1130729" y="1825625"/>
            <a:ext cx="10505561" cy="444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0" i="0" dirty="0">
                <a:effectLst/>
              </a:rPr>
              <a:t>Pensionärsföreningarna </a:t>
            </a:r>
            <a:r>
              <a:rPr lang="en-US" sz="4000" b="0" i="0" dirty="0" err="1">
                <a:effectLst/>
              </a:rPr>
              <a:t>i</a:t>
            </a:r>
            <a:r>
              <a:rPr lang="en-US" sz="4000" b="0" i="0" dirty="0">
                <a:effectLst/>
              </a:rPr>
              <a:t> Uppsala </a:t>
            </a:r>
            <a:r>
              <a:rPr lang="en-US" sz="4000" b="0" i="0" dirty="0" err="1">
                <a:effectLst/>
              </a:rPr>
              <a:t>Kommun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är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inbjudna</a:t>
            </a:r>
            <a:r>
              <a:rPr lang="en-US" sz="4000" b="0" i="0" dirty="0">
                <a:effectLst/>
              </a:rPr>
              <a:t> till </a:t>
            </a:r>
            <a:r>
              <a:rPr lang="en-US" sz="4000" b="0" i="0" dirty="0" err="1">
                <a:effectLst/>
              </a:rPr>
              <a:t>att</a:t>
            </a:r>
            <a:r>
              <a:rPr lang="en-US" sz="4000" b="0" i="0" dirty="0">
                <a:effectLst/>
              </a:rPr>
              <a:t> delta </a:t>
            </a:r>
            <a:r>
              <a:rPr lang="en-US" sz="4000" dirty="0"/>
              <a:t>vid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nästa</a:t>
            </a:r>
            <a:r>
              <a:rPr lang="en-US" sz="4000" b="0" i="0" dirty="0">
                <a:effectLst/>
              </a:rPr>
              <a:t> KPR.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Max </a:t>
            </a:r>
            <a:r>
              <a:rPr lang="en-US" sz="4000" dirty="0" err="1"/>
              <a:t>två</a:t>
            </a:r>
            <a:r>
              <a:rPr lang="en-US" sz="4000" dirty="0"/>
              <a:t> </a:t>
            </a:r>
            <a:r>
              <a:rPr lang="en-US" sz="4000" dirty="0" err="1"/>
              <a:t>personer</a:t>
            </a:r>
            <a:r>
              <a:rPr lang="en-US" sz="4000" dirty="0"/>
              <a:t> per </a:t>
            </a:r>
            <a:r>
              <a:rPr lang="en-US" sz="4000" dirty="0" err="1"/>
              <a:t>förening</a:t>
            </a:r>
            <a:endParaRPr lang="en-US" sz="4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29 </a:t>
            </a:r>
            <a:r>
              <a:rPr lang="en-US" sz="4000" dirty="0" err="1"/>
              <a:t>maj</a:t>
            </a:r>
            <a:r>
              <a:rPr lang="en-US" sz="4000" dirty="0"/>
              <a:t> </a:t>
            </a:r>
            <a:r>
              <a:rPr lang="en-US" sz="4000" dirty="0" err="1"/>
              <a:t>klockan</a:t>
            </a:r>
            <a:r>
              <a:rPr lang="en-US" sz="4000" dirty="0"/>
              <a:t> 13:00 I </a:t>
            </a:r>
            <a:r>
              <a:rPr lang="en-US" sz="4000" dirty="0" err="1"/>
              <a:t>kommunens</a:t>
            </a:r>
            <a:r>
              <a:rPr lang="en-US" sz="4000" dirty="0"/>
              <a:t> </a:t>
            </a:r>
            <a:r>
              <a:rPr lang="en-US" sz="4000" dirty="0" err="1"/>
              <a:t>fullmäktigesal</a:t>
            </a: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Anmälan</a:t>
            </a:r>
            <a:r>
              <a:rPr lang="en-US" sz="4000" dirty="0"/>
              <a:t> till UPS Hans Nordström</a:t>
            </a:r>
          </a:p>
        </p:txBody>
      </p:sp>
    </p:spTree>
    <p:extLst>
      <p:ext uri="{BB962C8B-B14F-4D97-AF65-F5344CB8AC3E}">
        <p14:creationId xmlns:p14="http://schemas.microsoft.com/office/powerpoint/2010/main" val="108322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Rak koppling 95">
            <a:extLst>
              <a:ext uri="{FF2B5EF4-FFF2-40B4-BE49-F238E27FC236}">
                <a16:creationId xmlns:a16="http://schemas.microsoft.com/office/drawing/2014/main" id="{FEE3EF80-282C-61AE-C5A5-97410EDDC6FB}"/>
              </a:ext>
            </a:extLst>
          </p:cNvPr>
          <p:cNvCxnSpPr>
            <a:cxnSpLocks/>
          </p:cNvCxnSpPr>
          <p:nvPr/>
        </p:nvCxnSpPr>
        <p:spPr>
          <a:xfrm flipH="1">
            <a:off x="7047652" y="493643"/>
            <a:ext cx="37010" cy="62751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ktangel 57">
            <a:extLst>
              <a:ext uri="{FF2B5EF4-FFF2-40B4-BE49-F238E27FC236}">
                <a16:creationId xmlns:a16="http://schemas.microsoft.com/office/drawing/2014/main" id="{0B889150-AB0D-E0B0-3F35-23274ECDD18C}"/>
              </a:ext>
            </a:extLst>
          </p:cNvPr>
          <p:cNvSpPr/>
          <p:nvPr/>
        </p:nvSpPr>
        <p:spPr>
          <a:xfrm>
            <a:off x="8387216" y="379961"/>
            <a:ext cx="2948456" cy="9144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/>
              <a:t>Uppsala</a:t>
            </a:r>
          </a:p>
          <a:p>
            <a:pPr algn="ctr"/>
            <a:r>
              <a:rPr lang="sv-SE" b="1" dirty="0"/>
              <a:t>Kommunfullmäktige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CC536325-26B2-BC5D-E2CD-7CEB664C215D}"/>
              </a:ext>
            </a:extLst>
          </p:cNvPr>
          <p:cNvSpPr/>
          <p:nvPr/>
        </p:nvSpPr>
        <p:spPr>
          <a:xfrm>
            <a:off x="8659657" y="1907410"/>
            <a:ext cx="2403574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Kommunstyrelsen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9829BA0D-2DC2-5682-B172-984A039DADFD}"/>
              </a:ext>
            </a:extLst>
          </p:cNvPr>
          <p:cNvSpPr/>
          <p:nvPr/>
        </p:nvSpPr>
        <p:spPr>
          <a:xfrm>
            <a:off x="8655681" y="2910614"/>
            <a:ext cx="2403574" cy="16105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Nämnder</a:t>
            </a:r>
          </a:p>
        </p:txBody>
      </p: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1E76ED3D-35D8-EAD4-C832-ED458EC2A68E}"/>
              </a:ext>
            </a:extLst>
          </p:cNvPr>
          <p:cNvCxnSpPr>
            <a:stCxn id="58" idx="2"/>
            <a:endCxn id="60" idx="0"/>
          </p:cNvCxnSpPr>
          <p:nvPr/>
        </p:nvCxnSpPr>
        <p:spPr>
          <a:xfrm>
            <a:off x="9861444" y="1294361"/>
            <a:ext cx="0" cy="613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8C76314F-F123-DBE5-2227-31EFDCB79A26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flipH="1">
            <a:off x="9857468" y="2492185"/>
            <a:ext cx="3976" cy="41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 77">
            <a:extLst>
              <a:ext uri="{FF2B5EF4-FFF2-40B4-BE49-F238E27FC236}">
                <a16:creationId xmlns:a16="http://schemas.microsoft.com/office/drawing/2014/main" id="{AC27604A-3CCA-CB9B-0437-CC1536A1965B}"/>
              </a:ext>
            </a:extLst>
          </p:cNvPr>
          <p:cNvSpPr/>
          <p:nvPr/>
        </p:nvSpPr>
        <p:spPr>
          <a:xfrm>
            <a:off x="759991" y="463987"/>
            <a:ext cx="4320601" cy="1300109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800" dirty="0"/>
              <a:t>UPS har </a:t>
            </a:r>
            <a:r>
              <a:rPr lang="sv-SE" dirty="0"/>
              <a:t>49</a:t>
            </a:r>
            <a:r>
              <a:rPr lang="sv-SE" sz="1800" dirty="0"/>
              <a:t> anslutna pensionärsföreningar med </a:t>
            </a:r>
            <a:endParaRPr lang="sv-SE" dirty="0"/>
          </a:p>
          <a:p>
            <a:pPr algn="ctr"/>
            <a:r>
              <a:rPr lang="sv-SE" sz="1800" dirty="0"/>
              <a:t> 15 948 medlemmar 2026</a:t>
            </a:r>
            <a:endParaRPr lang="sv-SE" dirty="0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B75E2FC-739F-43DD-1F19-9F3537FFD97F}"/>
              </a:ext>
            </a:extLst>
          </p:cNvPr>
          <p:cNvCxnSpPr>
            <a:cxnSpLocks/>
          </p:cNvCxnSpPr>
          <p:nvPr/>
        </p:nvCxnSpPr>
        <p:spPr>
          <a:xfrm>
            <a:off x="2416889" y="57626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l: upp-ned 6">
            <a:extLst>
              <a:ext uri="{FF2B5EF4-FFF2-40B4-BE49-F238E27FC236}">
                <a16:creationId xmlns:a16="http://schemas.microsoft.com/office/drawing/2014/main" id="{B01ABF66-C809-7B9A-1202-AAFE5C7203BA}"/>
              </a:ext>
            </a:extLst>
          </p:cNvPr>
          <p:cNvSpPr/>
          <p:nvPr/>
        </p:nvSpPr>
        <p:spPr>
          <a:xfrm flipH="1">
            <a:off x="2610373" y="2020936"/>
            <a:ext cx="479867" cy="942498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5B93F75-0C6F-3233-0002-00F27ADC3FD3}"/>
              </a:ext>
            </a:extLst>
          </p:cNvPr>
          <p:cNvSpPr/>
          <p:nvPr/>
        </p:nvSpPr>
        <p:spPr>
          <a:xfrm>
            <a:off x="1031137" y="3193770"/>
            <a:ext cx="3638341" cy="29930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9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15" name="Pil: vänster-höger 14">
            <a:extLst>
              <a:ext uri="{FF2B5EF4-FFF2-40B4-BE49-F238E27FC236}">
                <a16:creationId xmlns:a16="http://schemas.microsoft.com/office/drawing/2014/main" id="{026B7175-C159-841C-8F6E-0E7748E6DB5C}"/>
              </a:ext>
            </a:extLst>
          </p:cNvPr>
          <p:cNvSpPr/>
          <p:nvPr/>
        </p:nvSpPr>
        <p:spPr>
          <a:xfrm flipV="1">
            <a:off x="5972386" y="3229411"/>
            <a:ext cx="970156" cy="3891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21E5F74-E445-945F-A468-99380CC76559}"/>
              </a:ext>
            </a:extLst>
          </p:cNvPr>
          <p:cNvSpPr/>
          <p:nvPr/>
        </p:nvSpPr>
        <p:spPr>
          <a:xfrm>
            <a:off x="8655681" y="4778973"/>
            <a:ext cx="2403574" cy="1767327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Förvaltningar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CBA3971-FAA7-8EEC-5646-89DF018B5ED1}"/>
              </a:ext>
            </a:extLst>
          </p:cNvPr>
          <p:cNvCxnSpPr>
            <a:cxnSpLocks/>
            <a:stCxn id="3" idx="0"/>
            <a:endCxn id="61" idx="2"/>
          </p:cNvCxnSpPr>
          <p:nvPr/>
        </p:nvCxnSpPr>
        <p:spPr>
          <a:xfrm flipV="1">
            <a:off x="9857468" y="4521189"/>
            <a:ext cx="0" cy="257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l: vänster-höger 18">
            <a:extLst>
              <a:ext uri="{FF2B5EF4-FFF2-40B4-BE49-F238E27FC236}">
                <a16:creationId xmlns:a16="http://schemas.microsoft.com/office/drawing/2014/main" id="{AD16303D-205D-C275-146F-84959C38634C}"/>
              </a:ext>
            </a:extLst>
          </p:cNvPr>
          <p:cNvSpPr/>
          <p:nvPr/>
        </p:nvSpPr>
        <p:spPr>
          <a:xfrm flipV="1">
            <a:off x="5976316" y="4059231"/>
            <a:ext cx="970156" cy="3891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Pil: vänster-höger 19">
            <a:extLst>
              <a:ext uri="{FF2B5EF4-FFF2-40B4-BE49-F238E27FC236}">
                <a16:creationId xmlns:a16="http://schemas.microsoft.com/office/drawing/2014/main" id="{4BEC37AB-7769-3613-C73B-20BE39E8A130}"/>
              </a:ext>
            </a:extLst>
          </p:cNvPr>
          <p:cNvSpPr/>
          <p:nvPr/>
        </p:nvSpPr>
        <p:spPr>
          <a:xfrm flipV="1">
            <a:off x="5972386" y="4987551"/>
            <a:ext cx="970156" cy="3891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il: vänster-höger 20">
            <a:extLst>
              <a:ext uri="{FF2B5EF4-FFF2-40B4-BE49-F238E27FC236}">
                <a16:creationId xmlns:a16="http://schemas.microsoft.com/office/drawing/2014/main" id="{1632EE41-CD16-2D1F-6D42-46FEC3B7AB4F}"/>
              </a:ext>
            </a:extLst>
          </p:cNvPr>
          <p:cNvSpPr/>
          <p:nvPr/>
        </p:nvSpPr>
        <p:spPr>
          <a:xfrm flipV="1">
            <a:off x="5997122" y="5721318"/>
            <a:ext cx="970156" cy="3891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il: upp-ned 21">
            <a:extLst>
              <a:ext uri="{FF2B5EF4-FFF2-40B4-BE49-F238E27FC236}">
                <a16:creationId xmlns:a16="http://schemas.microsoft.com/office/drawing/2014/main" id="{4376317E-235C-43AA-2048-6C8F60EC4D58}"/>
              </a:ext>
            </a:extLst>
          </p:cNvPr>
          <p:cNvSpPr/>
          <p:nvPr/>
        </p:nvSpPr>
        <p:spPr>
          <a:xfrm flipH="1">
            <a:off x="1488657" y="2039651"/>
            <a:ext cx="479867" cy="942498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il: upp-ned 22">
            <a:extLst>
              <a:ext uri="{FF2B5EF4-FFF2-40B4-BE49-F238E27FC236}">
                <a16:creationId xmlns:a16="http://schemas.microsoft.com/office/drawing/2014/main" id="{0E21148E-2ECD-36BC-CF69-CA1349B80CB8}"/>
              </a:ext>
            </a:extLst>
          </p:cNvPr>
          <p:cNvSpPr/>
          <p:nvPr/>
        </p:nvSpPr>
        <p:spPr>
          <a:xfrm flipH="1">
            <a:off x="3601612" y="2039583"/>
            <a:ext cx="479867" cy="942498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778F6C5-9D8E-6526-73CC-8533D262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284" y="4245148"/>
            <a:ext cx="3296014" cy="552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77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Rak koppling 95">
            <a:extLst>
              <a:ext uri="{FF2B5EF4-FFF2-40B4-BE49-F238E27FC236}">
                <a16:creationId xmlns:a16="http://schemas.microsoft.com/office/drawing/2014/main" id="{FEE3EF80-282C-61AE-C5A5-97410EDDC6FB}"/>
              </a:ext>
            </a:extLst>
          </p:cNvPr>
          <p:cNvCxnSpPr>
            <a:cxnSpLocks/>
          </p:cNvCxnSpPr>
          <p:nvPr/>
        </p:nvCxnSpPr>
        <p:spPr>
          <a:xfrm flipH="1">
            <a:off x="7047652" y="493643"/>
            <a:ext cx="37010" cy="62751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2E5B9D64-E097-7A65-E8C9-E286CCAD8E77}"/>
              </a:ext>
            </a:extLst>
          </p:cNvPr>
          <p:cNvSpPr/>
          <p:nvPr/>
        </p:nvSpPr>
        <p:spPr>
          <a:xfrm>
            <a:off x="298373" y="1620619"/>
            <a:ext cx="5078807" cy="5050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225261B2-F9B7-8778-EB93-6EA520B209D0}"/>
              </a:ext>
            </a:extLst>
          </p:cNvPr>
          <p:cNvSpPr/>
          <p:nvPr/>
        </p:nvSpPr>
        <p:spPr>
          <a:xfrm>
            <a:off x="1711456" y="2740918"/>
            <a:ext cx="2205943" cy="73207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Styrelsen</a:t>
            </a: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367EDE36-981E-5FBE-D86C-805F3DFF8E9E}"/>
              </a:ext>
            </a:extLst>
          </p:cNvPr>
          <p:cNvSpPr/>
          <p:nvPr/>
        </p:nvSpPr>
        <p:spPr>
          <a:xfrm>
            <a:off x="726233" y="4351429"/>
            <a:ext cx="1677897" cy="61771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Arbetsutskott </a:t>
            </a:r>
            <a:endParaRPr lang="sv-SE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0B889150-AB0D-E0B0-3F35-23274ECDD18C}"/>
              </a:ext>
            </a:extLst>
          </p:cNvPr>
          <p:cNvSpPr/>
          <p:nvPr/>
        </p:nvSpPr>
        <p:spPr>
          <a:xfrm>
            <a:off x="8387216" y="379961"/>
            <a:ext cx="2948456" cy="9144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/>
              <a:t>Uppsala</a:t>
            </a:r>
          </a:p>
          <a:p>
            <a:pPr algn="ctr"/>
            <a:r>
              <a:rPr lang="sv-SE" b="1" dirty="0"/>
              <a:t>Kommunfullmäktige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CC536325-26B2-BC5D-E2CD-7CEB664C215D}"/>
              </a:ext>
            </a:extLst>
          </p:cNvPr>
          <p:cNvSpPr/>
          <p:nvPr/>
        </p:nvSpPr>
        <p:spPr>
          <a:xfrm>
            <a:off x="8659657" y="1907410"/>
            <a:ext cx="2403574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Kommunstyrelsen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9829BA0D-2DC2-5682-B172-984A039DADFD}"/>
              </a:ext>
            </a:extLst>
          </p:cNvPr>
          <p:cNvSpPr/>
          <p:nvPr/>
        </p:nvSpPr>
        <p:spPr>
          <a:xfrm>
            <a:off x="8659657" y="2910614"/>
            <a:ext cx="2403574" cy="1630987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Kommunala nämnder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10E4FA97-3F2D-363E-5FB7-6A1764CDA978}"/>
              </a:ext>
            </a:extLst>
          </p:cNvPr>
          <p:cNvSpPr/>
          <p:nvPr/>
        </p:nvSpPr>
        <p:spPr>
          <a:xfrm>
            <a:off x="6073519" y="2910614"/>
            <a:ext cx="1940313" cy="83748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Kommunala Pensionärsrådet</a:t>
            </a:r>
          </a:p>
          <a:p>
            <a:pPr algn="ctr"/>
            <a:r>
              <a:rPr lang="sv-SE" dirty="0"/>
              <a:t>KPR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8A5BE7E-F150-1060-2055-872005292F0B}"/>
              </a:ext>
            </a:extLst>
          </p:cNvPr>
          <p:cNvSpPr/>
          <p:nvPr/>
        </p:nvSpPr>
        <p:spPr>
          <a:xfrm>
            <a:off x="6077495" y="3858301"/>
            <a:ext cx="1940313" cy="85750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dirty="0"/>
              <a:t>Äldrenämnden Presidium</a:t>
            </a:r>
          </a:p>
          <a:p>
            <a:pPr algn="ctr"/>
            <a:r>
              <a:rPr lang="sv-SE" dirty="0"/>
              <a:t>ÄLN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9DDCA331-823A-6ADA-45AC-1DA5DCC0CCB2}"/>
              </a:ext>
            </a:extLst>
          </p:cNvPr>
          <p:cNvSpPr/>
          <p:nvPr/>
        </p:nvSpPr>
        <p:spPr>
          <a:xfrm>
            <a:off x="6073519" y="4778973"/>
            <a:ext cx="1940313" cy="833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Äldres Vård </a:t>
            </a:r>
          </a:p>
          <a:p>
            <a:pPr algn="ctr"/>
            <a:r>
              <a:rPr lang="sv-SE" dirty="0"/>
              <a:t>SÄBO</a:t>
            </a:r>
          </a:p>
        </p:txBody>
      </p: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1E76ED3D-35D8-EAD4-C832-ED458EC2A68E}"/>
              </a:ext>
            </a:extLst>
          </p:cNvPr>
          <p:cNvCxnSpPr>
            <a:stCxn id="58" idx="2"/>
            <a:endCxn id="60" idx="0"/>
          </p:cNvCxnSpPr>
          <p:nvPr/>
        </p:nvCxnSpPr>
        <p:spPr>
          <a:xfrm>
            <a:off x="9861444" y="1294361"/>
            <a:ext cx="0" cy="613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koppling 74">
            <a:extLst>
              <a:ext uri="{FF2B5EF4-FFF2-40B4-BE49-F238E27FC236}">
                <a16:creationId xmlns:a16="http://schemas.microsoft.com/office/drawing/2014/main" id="{8C76314F-F123-DBE5-2227-31EFDCB79A26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9861444" y="2492185"/>
            <a:ext cx="0" cy="41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B75E2FC-739F-43DD-1F19-9F3537FFD97F}"/>
              </a:ext>
            </a:extLst>
          </p:cNvPr>
          <p:cNvCxnSpPr>
            <a:cxnSpLocks/>
          </p:cNvCxnSpPr>
          <p:nvPr/>
        </p:nvCxnSpPr>
        <p:spPr>
          <a:xfrm>
            <a:off x="2416889" y="57626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ktangel: rundade hörn 68">
            <a:extLst>
              <a:ext uri="{FF2B5EF4-FFF2-40B4-BE49-F238E27FC236}">
                <a16:creationId xmlns:a16="http://schemas.microsoft.com/office/drawing/2014/main" id="{1489992D-3834-CE87-F360-57CEA5F8ABC5}"/>
              </a:ext>
            </a:extLst>
          </p:cNvPr>
          <p:cNvSpPr/>
          <p:nvPr/>
        </p:nvSpPr>
        <p:spPr>
          <a:xfrm>
            <a:off x="3424357" y="5699872"/>
            <a:ext cx="1677897" cy="61771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Samråd</a:t>
            </a:r>
          </a:p>
          <a:p>
            <a:pPr algn="ctr"/>
            <a:r>
              <a:rPr lang="sv-SE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Samhälle</a:t>
            </a:r>
          </a:p>
        </p:txBody>
      </p:sp>
      <p:sp>
        <p:nvSpPr>
          <p:cNvPr id="72" name="Rektangel: rundade hörn 71">
            <a:extLst>
              <a:ext uri="{FF2B5EF4-FFF2-40B4-BE49-F238E27FC236}">
                <a16:creationId xmlns:a16="http://schemas.microsoft.com/office/drawing/2014/main" id="{12BB98B5-A1A3-EB61-1B39-530990A83664}"/>
              </a:ext>
            </a:extLst>
          </p:cNvPr>
          <p:cNvSpPr/>
          <p:nvPr/>
        </p:nvSpPr>
        <p:spPr>
          <a:xfrm>
            <a:off x="3417328" y="4837053"/>
            <a:ext cx="1677897" cy="61771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Samråd Äldrevård</a:t>
            </a:r>
            <a:endParaRPr lang="sv-SE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ktangel: rundade hörn 73">
            <a:extLst>
              <a:ext uri="{FF2B5EF4-FFF2-40B4-BE49-F238E27FC236}">
                <a16:creationId xmlns:a16="http://schemas.microsoft.com/office/drawing/2014/main" id="{E6B91C3A-CD7C-2B35-051C-F462D35C330F}"/>
              </a:ext>
            </a:extLst>
          </p:cNvPr>
          <p:cNvSpPr/>
          <p:nvPr/>
        </p:nvSpPr>
        <p:spPr>
          <a:xfrm>
            <a:off x="3381312" y="3974232"/>
            <a:ext cx="1677897" cy="61771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v-S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Pensionärsråd</a:t>
            </a:r>
          </a:p>
          <a:p>
            <a:pPr algn="ctr"/>
            <a:endParaRPr lang="sv-SE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1" name="Rak koppling 80">
            <a:extLst>
              <a:ext uri="{FF2B5EF4-FFF2-40B4-BE49-F238E27FC236}">
                <a16:creationId xmlns:a16="http://schemas.microsoft.com/office/drawing/2014/main" id="{43C35858-119A-8CEB-DB98-8AB182ED11C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791822" y="3472989"/>
            <a:ext cx="22606" cy="253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41299C54-B615-DE59-2A19-F235B8746C01}"/>
              </a:ext>
            </a:extLst>
          </p:cNvPr>
          <p:cNvCxnSpPr>
            <a:cxnSpLocks/>
          </p:cNvCxnSpPr>
          <p:nvPr/>
        </p:nvCxnSpPr>
        <p:spPr>
          <a:xfrm>
            <a:off x="2826013" y="4283089"/>
            <a:ext cx="576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koppling 92">
            <a:extLst>
              <a:ext uri="{FF2B5EF4-FFF2-40B4-BE49-F238E27FC236}">
                <a16:creationId xmlns:a16="http://schemas.microsoft.com/office/drawing/2014/main" id="{9891A928-D7F3-3DAF-78F9-C3580CF41A54}"/>
              </a:ext>
            </a:extLst>
          </p:cNvPr>
          <p:cNvCxnSpPr>
            <a:cxnSpLocks/>
            <a:stCxn id="72" idx="1"/>
          </p:cNvCxnSpPr>
          <p:nvPr/>
        </p:nvCxnSpPr>
        <p:spPr>
          <a:xfrm flipH="1" flipV="1">
            <a:off x="2814428" y="5145910"/>
            <a:ext cx="6029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koppling 94">
            <a:extLst>
              <a:ext uri="{FF2B5EF4-FFF2-40B4-BE49-F238E27FC236}">
                <a16:creationId xmlns:a16="http://schemas.microsoft.com/office/drawing/2014/main" id="{0F9CCFF7-B81C-4E50-A6DD-320206899719}"/>
              </a:ext>
            </a:extLst>
          </p:cNvPr>
          <p:cNvCxnSpPr>
            <a:cxnSpLocks/>
          </p:cNvCxnSpPr>
          <p:nvPr/>
        </p:nvCxnSpPr>
        <p:spPr>
          <a:xfrm>
            <a:off x="2814427" y="6008728"/>
            <a:ext cx="6099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ppling: vinklad 11">
            <a:extLst>
              <a:ext uri="{FF2B5EF4-FFF2-40B4-BE49-F238E27FC236}">
                <a16:creationId xmlns:a16="http://schemas.microsoft.com/office/drawing/2014/main" id="{5DDD5210-28A9-83E7-8C21-62D30690C6A9}"/>
              </a:ext>
            </a:extLst>
          </p:cNvPr>
          <p:cNvCxnSpPr>
            <a:cxnSpLocks/>
            <a:stCxn id="62" idx="1"/>
            <a:endCxn id="74" idx="3"/>
          </p:cNvCxnSpPr>
          <p:nvPr/>
        </p:nvCxnSpPr>
        <p:spPr>
          <a:xfrm rot="10800000" flipV="1">
            <a:off x="5059209" y="3329356"/>
            <a:ext cx="1014310" cy="95373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ppling: vinklad 13">
            <a:extLst>
              <a:ext uri="{FF2B5EF4-FFF2-40B4-BE49-F238E27FC236}">
                <a16:creationId xmlns:a16="http://schemas.microsoft.com/office/drawing/2014/main" id="{1CC5B69D-18EC-3857-33DB-C36A005F6416}"/>
              </a:ext>
            </a:extLst>
          </p:cNvPr>
          <p:cNvCxnSpPr>
            <a:cxnSpLocks/>
            <a:stCxn id="72" idx="3"/>
            <a:endCxn id="71" idx="1"/>
          </p:cNvCxnSpPr>
          <p:nvPr/>
        </p:nvCxnSpPr>
        <p:spPr>
          <a:xfrm>
            <a:off x="5095225" y="5145911"/>
            <a:ext cx="978294" cy="4972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4F4A3142-9835-4B0A-D571-46600241F7A3}"/>
              </a:ext>
            </a:extLst>
          </p:cNvPr>
          <p:cNvCxnSpPr>
            <a:endCxn id="70" idx="1"/>
          </p:cNvCxnSpPr>
          <p:nvPr/>
        </p:nvCxnSpPr>
        <p:spPr>
          <a:xfrm>
            <a:off x="5583164" y="4287055"/>
            <a:ext cx="494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B188D3AB-240D-05C3-F96B-99BE218AC93F}"/>
              </a:ext>
            </a:extLst>
          </p:cNvPr>
          <p:cNvSpPr/>
          <p:nvPr/>
        </p:nvSpPr>
        <p:spPr>
          <a:xfrm>
            <a:off x="6073519" y="5673225"/>
            <a:ext cx="1940313" cy="833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  <a:r>
              <a:rPr lang="sv-SE" dirty="0" err="1"/>
              <a:t>Äldrevänligt</a:t>
            </a:r>
            <a:r>
              <a:rPr lang="sv-SE"/>
              <a:t> Samhälle</a:t>
            </a:r>
            <a:endParaRPr lang="sv-SE" dirty="0"/>
          </a:p>
          <a:p>
            <a:pPr algn="ctr"/>
            <a:r>
              <a:rPr lang="sv-SE" dirty="0"/>
              <a:t>SUV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5B120BD8-DF8B-AFAB-A2E9-6F1CB438B1AF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102254" y="6008728"/>
            <a:ext cx="968396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 35">
            <a:extLst>
              <a:ext uri="{FF2B5EF4-FFF2-40B4-BE49-F238E27FC236}">
                <a16:creationId xmlns:a16="http://schemas.microsoft.com/office/drawing/2014/main" id="{2A8766BA-9F70-A5C5-DAAD-229A47FD87DA}"/>
              </a:ext>
            </a:extLst>
          </p:cNvPr>
          <p:cNvSpPr/>
          <p:nvPr/>
        </p:nvSpPr>
        <p:spPr>
          <a:xfrm>
            <a:off x="5583164" y="1856659"/>
            <a:ext cx="2877009" cy="61304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Samverkansavtal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34C0666C-CD11-9895-7AD7-CEE456FFE88C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2404130" y="4660286"/>
            <a:ext cx="3876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4F66184E-D51F-22DF-1802-C628DEDCECBD}"/>
              </a:ext>
            </a:extLst>
          </p:cNvPr>
          <p:cNvSpPr/>
          <p:nvPr/>
        </p:nvSpPr>
        <p:spPr>
          <a:xfrm>
            <a:off x="8655681" y="4778973"/>
            <a:ext cx="2403574" cy="1767327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Förvaltningar</a:t>
            </a:r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2BA09C6-51B3-FA53-F98B-0EAC0E5C0F1A}"/>
              </a:ext>
            </a:extLst>
          </p:cNvPr>
          <p:cNvCxnSpPr>
            <a:stCxn id="61" idx="2"/>
            <a:endCxn id="9" idx="0"/>
          </p:cNvCxnSpPr>
          <p:nvPr/>
        </p:nvCxnSpPr>
        <p:spPr>
          <a:xfrm flipH="1">
            <a:off x="9857468" y="4541601"/>
            <a:ext cx="3976" cy="237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7EF9D7-8E79-5B17-204B-DA96F4FAA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235" y="1837760"/>
            <a:ext cx="3296014" cy="552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84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C03EB-2355-4047-B7ED-2703DB6A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153"/>
            <a:ext cx="9371646" cy="1255857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2060"/>
                </a:solidFill>
              </a:rPr>
              <a:t>Mål och budget 2026</a:t>
            </a:r>
            <a:br>
              <a:rPr lang="sv-SE" dirty="0">
                <a:solidFill>
                  <a:srgbClr val="002060"/>
                </a:solidFill>
              </a:rPr>
            </a:br>
            <a:r>
              <a:rPr lang="sv-SE" dirty="0">
                <a:solidFill>
                  <a:schemeClr val="accent2"/>
                </a:solidFill>
              </a:rPr>
              <a:t>Kommunens budgeterade 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229A94-8281-426F-AFFA-6DB72A16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790"/>
            <a:ext cx="9933122" cy="3764051"/>
          </a:xfrm>
        </p:spPr>
        <p:txBody>
          <a:bodyPr/>
          <a:lstStyle/>
          <a:p>
            <a:r>
              <a:rPr lang="sv-SE" dirty="0"/>
              <a:t>Starka ekonomiska resultat de senaste åren möjliggör ett tillfälligt lägre resultatmål än 2% under perioden då utvecklingen av spårvägen genomförs. </a:t>
            </a:r>
          </a:p>
          <a:p>
            <a:r>
              <a:rPr lang="sv-SE" dirty="0"/>
              <a:t>Den finansiella styrningen riktas till att från 2027 åter nå resultat som är minst i nivå med de långsiktiga målet om 2 %.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v-S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v-S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v-S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v-SE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v-SE" dirty="0"/>
          </a:p>
          <a:p>
            <a:pPr>
              <a:spcBef>
                <a:spcPts val="600"/>
              </a:spcBef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5EA3CF-14C4-477C-BC21-8AFC7501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B33C2-54EE-4A44-9B78-6F01870CE7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6DA6D82-9619-6C30-B669-C3F41BEA003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817339"/>
          <a:ext cx="10309963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90359">
                  <a:extLst>
                    <a:ext uri="{9D8B030D-6E8A-4147-A177-3AD203B41FA5}">
                      <a16:colId xmlns:a16="http://schemas.microsoft.com/office/drawing/2014/main" val="1220049773"/>
                    </a:ext>
                  </a:extLst>
                </a:gridCol>
                <a:gridCol w="1127342">
                  <a:extLst>
                    <a:ext uri="{9D8B030D-6E8A-4147-A177-3AD203B41FA5}">
                      <a16:colId xmlns:a16="http://schemas.microsoft.com/office/drawing/2014/main" val="901219848"/>
                    </a:ext>
                  </a:extLst>
                </a:gridCol>
                <a:gridCol w="1112954">
                  <a:extLst>
                    <a:ext uri="{9D8B030D-6E8A-4147-A177-3AD203B41FA5}">
                      <a16:colId xmlns:a16="http://schemas.microsoft.com/office/drawing/2014/main" val="3967103213"/>
                    </a:ext>
                  </a:extLst>
                </a:gridCol>
                <a:gridCol w="1179308">
                  <a:extLst>
                    <a:ext uri="{9D8B030D-6E8A-4147-A177-3AD203B41FA5}">
                      <a16:colId xmlns:a16="http://schemas.microsoft.com/office/drawing/2014/main" val="2956434701"/>
                    </a:ext>
                  </a:extLst>
                </a:gridCol>
              </a:tblGrid>
              <a:tr h="760543">
                <a:tc>
                  <a:txBody>
                    <a:bodyPr/>
                    <a:lstStyle/>
                    <a:p>
                      <a:r>
                        <a:rPr lang="sv-SE" sz="2200" dirty="0"/>
                        <a:t>Belopp i miljoner kronor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200" dirty="0"/>
                        <a:t>Budget 2026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200" dirty="0"/>
                        <a:t>Plan </a:t>
                      </a:r>
                    </a:p>
                    <a:p>
                      <a:pPr algn="r"/>
                      <a:r>
                        <a:rPr lang="sv-SE" sz="2200" dirty="0"/>
                        <a:t>2027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200" dirty="0"/>
                        <a:t>Plan</a:t>
                      </a:r>
                    </a:p>
                    <a:p>
                      <a:pPr algn="r"/>
                      <a:r>
                        <a:rPr lang="sv-SE" sz="2200" dirty="0"/>
                        <a:t> 2028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7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b="1" dirty="0"/>
                        <a:t>Årets resultat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dirty="0"/>
                        <a:t>106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dirty="0"/>
                        <a:t>449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dirty="0"/>
                        <a:t>937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60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i="1" dirty="0"/>
                        <a:t>Årets resultat (%*)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i="1" dirty="0"/>
                        <a:t>0,6%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i="1" dirty="0"/>
                        <a:t>2,5%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i="1" dirty="0"/>
                        <a:t>4,9%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3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b="1" dirty="0"/>
                        <a:t>Årets resultat exkl. kostnader spårväg/kollektivtrafik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dirty="0"/>
                        <a:t>765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dirty="0"/>
                        <a:t>917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dirty="0"/>
                        <a:t>1 136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7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i="1" dirty="0"/>
                        <a:t>Årets resultat exkl. kostnader spårväg/kollektivtrafik (%*)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i="1" dirty="0"/>
                        <a:t>4,4%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i="1" dirty="0"/>
                        <a:t>5,0%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i="1" dirty="0"/>
                        <a:t>6,0%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90133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B12AEC88-FC7A-EA08-2386-CF534C283EE2}"/>
              </a:ext>
            </a:extLst>
          </p:cNvPr>
          <p:cNvSpPr txBox="1"/>
          <p:nvPr/>
        </p:nvSpPr>
        <p:spPr>
          <a:xfrm>
            <a:off x="776176" y="6473906"/>
            <a:ext cx="844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*som andel av skatter, generella statsbidrag och kommunalekonomisk utjämning </a:t>
            </a:r>
            <a:endParaRPr lang="sv-SE" sz="1100" i="1" dirty="0"/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0D3A16D-261B-131A-3EDD-077782942C8A}"/>
              </a:ext>
            </a:extLst>
          </p:cNvPr>
          <p:cNvSpPr/>
          <p:nvPr/>
        </p:nvSpPr>
        <p:spPr>
          <a:xfrm>
            <a:off x="7835721" y="4991152"/>
            <a:ext cx="3312442" cy="483216"/>
          </a:xfrm>
          <a:prstGeom prst="roundRect">
            <a:avLst/>
          </a:prstGeom>
          <a:noFill/>
          <a:ln>
            <a:solidFill>
              <a:srgbClr val="005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7523A265-089E-3B9B-4C81-A00E39FD8054}"/>
              </a:ext>
            </a:extLst>
          </p:cNvPr>
          <p:cNvSpPr/>
          <p:nvPr/>
        </p:nvSpPr>
        <p:spPr>
          <a:xfrm>
            <a:off x="8987589" y="3429000"/>
            <a:ext cx="1222257" cy="3292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25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2FC67E8-082C-421C-996B-76C69CA9B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1588"/>
          <a:ext cx="13477874" cy="758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8288000" imgH="10287000" progId="AcroExch.Document.DC">
                  <p:embed/>
                </p:oleObj>
              </mc:Choice>
              <mc:Fallback>
                <p:oleObj name="Acrobat Document" r:id="rId3" imgW="18288000" imgH="1028700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2FC67E8-082C-421C-996B-76C69CA9B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588"/>
                        <a:ext cx="13477874" cy="7581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53A51A92-0DA0-493C-9D60-20A56FB3B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986" y="896536"/>
            <a:ext cx="10578027" cy="3326822"/>
          </a:xfrm>
        </p:spPr>
        <p:txBody>
          <a:bodyPr>
            <a:normAutofit/>
          </a:bodyPr>
          <a:lstStyle/>
          <a:p>
            <a:pPr algn="ctr"/>
            <a:r>
              <a:rPr lang="sv-SE" sz="10400" dirty="0">
                <a:solidFill>
                  <a:schemeClr val="bg2"/>
                </a:solidFill>
              </a:rPr>
              <a:t>UPS medskick</a:t>
            </a:r>
          </a:p>
        </p:txBody>
      </p:sp>
    </p:spTree>
    <p:extLst>
      <p:ext uri="{BB962C8B-B14F-4D97-AF65-F5344CB8AC3E}">
        <p14:creationId xmlns:p14="http://schemas.microsoft.com/office/powerpoint/2010/main" val="238341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A205992-2B5C-43F0-B240-F698DD9B2BD5}"/>
              </a:ext>
            </a:extLst>
          </p:cNvPr>
          <p:cNvSpPr/>
          <p:nvPr/>
        </p:nvSpPr>
        <p:spPr>
          <a:xfrm>
            <a:off x="-1331089" y="-208347"/>
            <a:ext cx="15799443" cy="7616142"/>
          </a:xfrm>
          <a:prstGeom prst="rect">
            <a:avLst/>
          </a:prstGeom>
          <a:solidFill>
            <a:srgbClr val="C9CDE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5" name="Bild 4" descr="Chatt">
            <a:extLst>
              <a:ext uri="{FF2B5EF4-FFF2-40B4-BE49-F238E27FC236}">
                <a16:creationId xmlns:a16="http://schemas.microsoft.com/office/drawing/2014/main" id="{A91AC5BC-9CF0-41CE-AA48-EAF00A5314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6798" y="2240846"/>
            <a:ext cx="4080998" cy="4080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EC34E28-5E54-4513-AEFA-A5F6918B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7220415" cy="1380947"/>
          </a:xfrm>
        </p:spPr>
        <p:txBody>
          <a:bodyPr anchor="b">
            <a:normAutofit fontScale="90000"/>
          </a:bodyPr>
          <a:lstStyle/>
          <a:p>
            <a:br>
              <a:rPr lang="sv-SE" dirty="0"/>
            </a:br>
            <a:r>
              <a:rPr lang="sv-SE" dirty="0"/>
              <a:t>Medskick till Mål och budget 2027-2029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9A1ED-07E3-4B23-870D-06722485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34712"/>
            <a:ext cx="5882640" cy="35422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sv-SE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800" dirty="0"/>
              <a:t>Medskick och utmaningar du ser inför kommande Mål och budget från UPS perspektiv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58D35ADE-87DB-4838-8D4F-94159E0E78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4585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02B33C2-54EE-4A44-9B78-6F01870CE73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70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750</Words>
  <Application>Microsoft Office PowerPoint</Application>
  <PresentationFormat>Bredbild</PresentationFormat>
  <Paragraphs>120</Paragraphs>
  <Slides>10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Source Sans Pro</vt:lpstr>
      <vt:lpstr>Source Sans Pro Semibold</vt:lpstr>
      <vt:lpstr>Wingdings</vt:lpstr>
      <vt:lpstr>Office-tema</vt:lpstr>
      <vt:lpstr>Acrobat Document</vt:lpstr>
      <vt:lpstr>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Mål och budget 2026 Kommunens budgeterade resultat</vt:lpstr>
      <vt:lpstr>UPS medskick</vt:lpstr>
      <vt:lpstr> Medskick till Mål och budget 2027-2029</vt:lpstr>
      <vt:lpstr>Processen framåt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Uppala Pensionärsföreningars Samarbetsråd</dc:title>
  <dc:creator>Hans Nordström</dc:creator>
  <cp:lastModifiedBy>Hans Nordström</cp:lastModifiedBy>
  <cp:revision>6</cp:revision>
  <cp:lastPrinted>2023-01-17T08:52:32Z</cp:lastPrinted>
  <dcterms:created xsi:type="dcterms:W3CDTF">2022-10-16T06:33:25Z</dcterms:created>
  <dcterms:modified xsi:type="dcterms:W3CDTF">2026-05-16T15:36:54Z</dcterms:modified>
</cp:coreProperties>
</file>